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rels" ContentType="application/vnd.openxmlformats-package.relationships+xml"/>
  <Default Extension="xml" ContentType="application/xml"/>
  <Default Extension="vml" ContentType="application/vnd.openxmlformats-officedocument.vmlDrawing"/>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817" r:id="rId1"/>
  </p:sldMasterIdLst>
  <p:notesMasterIdLst>
    <p:notesMasterId r:id="rId68"/>
  </p:notesMasterIdLst>
  <p:handoutMasterIdLst>
    <p:handoutMasterId r:id="rId69"/>
  </p:handoutMasterIdLst>
  <p:sldIdLst>
    <p:sldId id="768" r:id="rId2"/>
    <p:sldId id="816" r:id="rId3"/>
    <p:sldId id="817" r:id="rId4"/>
    <p:sldId id="546" r:id="rId5"/>
    <p:sldId id="715" r:id="rId6"/>
    <p:sldId id="660" r:id="rId7"/>
    <p:sldId id="661" r:id="rId8"/>
    <p:sldId id="559" r:id="rId9"/>
    <p:sldId id="747" r:id="rId10"/>
    <p:sldId id="666" r:id="rId11"/>
    <p:sldId id="808" r:id="rId12"/>
    <p:sldId id="863" r:id="rId13"/>
    <p:sldId id="818" r:id="rId14"/>
    <p:sldId id="804" r:id="rId15"/>
    <p:sldId id="826" r:id="rId16"/>
    <p:sldId id="831" r:id="rId17"/>
    <p:sldId id="832" r:id="rId18"/>
    <p:sldId id="824" r:id="rId19"/>
    <p:sldId id="819" r:id="rId20"/>
    <p:sldId id="820" r:id="rId21"/>
    <p:sldId id="821" r:id="rId22"/>
    <p:sldId id="822" r:id="rId23"/>
    <p:sldId id="825" r:id="rId24"/>
    <p:sldId id="827" r:id="rId25"/>
    <p:sldId id="833" r:id="rId26"/>
    <p:sldId id="828" r:id="rId27"/>
    <p:sldId id="829" r:id="rId28"/>
    <p:sldId id="830" r:id="rId29"/>
    <p:sldId id="757" r:id="rId30"/>
    <p:sldId id="814" r:id="rId31"/>
    <p:sldId id="809" r:id="rId32"/>
    <p:sldId id="834" r:id="rId33"/>
    <p:sldId id="838" r:id="rId34"/>
    <p:sldId id="837" r:id="rId35"/>
    <p:sldId id="836" r:id="rId36"/>
    <p:sldId id="686" r:id="rId37"/>
    <p:sldId id="815" r:id="rId38"/>
    <p:sldId id="669" r:id="rId39"/>
    <p:sldId id="858" r:id="rId40"/>
    <p:sldId id="839" r:id="rId41"/>
    <p:sldId id="842" r:id="rId42"/>
    <p:sldId id="841" r:id="rId43"/>
    <p:sldId id="860" r:id="rId44"/>
    <p:sldId id="840" r:id="rId45"/>
    <p:sldId id="843" r:id="rId46"/>
    <p:sldId id="844" r:id="rId47"/>
    <p:sldId id="859" r:id="rId48"/>
    <p:sldId id="693" r:id="rId49"/>
    <p:sldId id="845" r:id="rId50"/>
    <p:sldId id="846" r:id="rId51"/>
    <p:sldId id="861" r:id="rId52"/>
    <p:sldId id="655" r:id="rId53"/>
    <p:sldId id="603" r:id="rId54"/>
    <p:sldId id="847" r:id="rId55"/>
    <p:sldId id="855" r:id="rId56"/>
    <p:sldId id="849" r:id="rId57"/>
    <p:sldId id="850" r:id="rId58"/>
    <p:sldId id="854" r:id="rId59"/>
    <p:sldId id="851" r:id="rId60"/>
    <p:sldId id="852" r:id="rId61"/>
    <p:sldId id="862" r:id="rId62"/>
    <p:sldId id="864" r:id="rId63"/>
    <p:sldId id="866" r:id="rId64"/>
    <p:sldId id="867" r:id="rId65"/>
    <p:sldId id="853" r:id="rId66"/>
    <p:sldId id="856" r:id="rId67"/>
  </p:sldIdLst>
  <p:sldSz cx="9144000" cy="6858000" type="screen4x3"/>
  <p:notesSz cx="7010400" cy="9296400"/>
  <p:defaultTextStyle>
    <a:defPPr>
      <a:defRPr lang="en-US"/>
    </a:defPPr>
    <a:lvl1pPr algn="l" rtl="0" fontAlgn="base">
      <a:spcBef>
        <a:spcPct val="0"/>
      </a:spcBef>
      <a:spcAft>
        <a:spcPct val="0"/>
      </a:spcAft>
      <a:defRPr sz="2800" kern="1200">
        <a:solidFill>
          <a:schemeClr val="tx1"/>
        </a:solidFill>
        <a:latin typeface="Tahoma" pitchFamily="34" charset="0"/>
        <a:ea typeface="+mn-ea"/>
        <a:cs typeface="+mn-cs"/>
      </a:defRPr>
    </a:lvl1pPr>
    <a:lvl2pPr marL="457200" algn="l" rtl="0" fontAlgn="base">
      <a:spcBef>
        <a:spcPct val="0"/>
      </a:spcBef>
      <a:spcAft>
        <a:spcPct val="0"/>
      </a:spcAft>
      <a:defRPr sz="2800" kern="1200">
        <a:solidFill>
          <a:schemeClr val="tx1"/>
        </a:solidFill>
        <a:latin typeface="Tahoma" pitchFamily="34" charset="0"/>
        <a:ea typeface="+mn-ea"/>
        <a:cs typeface="+mn-cs"/>
      </a:defRPr>
    </a:lvl2pPr>
    <a:lvl3pPr marL="914400" algn="l" rtl="0" fontAlgn="base">
      <a:spcBef>
        <a:spcPct val="0"/>
      </a:spcBef>
      <a:spcAft>
        <a:spcPct val="0"/>
      </a:spcAft>
      <a:defRPr sz="2800" kern="1200">
        <a:solidFill>
          <a:schemeClr val="tx1"/>
        </a:solidFill>
        <a:latin typeface="Tahoma" pitchFamily="34" charset="0"/>
        <a:ea typeface="+mn-ea"/>
        <a:cs typeface="+mn-cs"/>
      </a:defRPr>
    </a:lvl3pPr>
    <a:lvl4pPr marL="1371600" algn="l" rtl="0" fontAlgn="base">
      <a:spcBef>
        <a:spcPct val="0"/>
      </a:spcBef>
      <a:spcAft>
        <a:spcPct val="0"/>
      </a:spcAft>
      <a:defRPr sz="2800" kern="1200">
        <a:solidFill>
          <a:schemeClr val="tx1"/>
        </a:solidFill>
        <a:latin typeface="Tahoma" pitchFamily="34" charset="0"/>
        <a:ea typeface="+mn-ea"/>
        <a:cs typeface="+mn-cs"/>
      </a:defRPr>
    </a:lvl4pPr>
    <a:lvl5pPr marL="1828800" algn="l" rtl="0" fontAlgn="base">
      <a:spcBef>
        <a:spcPct val="0"/>
      </a:spcBef>
      <a:spcAft>
        <a:spcPct val="0"/>
      </a:spcAft>
      <a:defRPr sz="2800" kern="1200">
        <a:solidFill>
          <a:schemeClr val="tx1"/>
        </a:solidFill>
        <a:latin typeface="Tahoma" pitchFamily="34" charset="0"/>
        <a:ea typeface="+mn-ea"/>
        <a:cs typeface="+mn-cs"/>
      </a:defRPr>
    </a:lvl5pPr>
    <a:lvl6pPr marL="2286000" algn="l" defTabSz="914400" rtl="0" eaLnBrk="1" latinLnBrk="0" hangingPunct="1">
      <a:defRPr sz="2800" kern="1200">
        <a:solidFill>
          <a:schemeClr val="tx1"/>
        </a:solidFill>
        <a:latin typeface="Tahoma" pitchFamily="34" charset="0"/>
        <a:ea typeface="+mn-ea"/>
        <a:cs typeface="+mn-cs"/>
      </a:defRPr>
    </a:lvl6pPr>
    <a:lvl7pPr marL="2743200" algn="l" defTabSz="914400" rtl="0" eaLnBrk="1" latinLnBrk="0" hangingPunct="1">
      <a:defRPr sz="2800" kern="1200">
        <a:solidFill>
          <a:schemeClr val="tx1"/>
        </a:solidFill>
        <a:latin typeface="Tahoma" pitchFamily="34" charset="0"/>
        <a:ea typeface="+mn-ea"/>
        <a:cs typeface="+mn-cs"/>
      </a:defRPr>
    </a:lvl7pPr>
    <a:lvl8pPr marL="3200400" algn="l" defTabSz="914400" rtl="0" eaLnBrk="1" latinLnBrk="0" hangingPunct="1">
      <a:defRPr sz="2800" kern="1200">
        <a:solidFill>
          <a:schemeClr val="tx1"/>
        </a:solidFill>
        <a:latin typeface="Tahoma" pitchFamily="34" charset="0"/>
        <a:ea typeface="+mn-ea"/>
        <a:cs typeface="+mn-cs"/>
      </a:defRPr>
    </a:lvl8pPr>
    <a:lvl9pPr marL="3657600" algn="l" defTabSz="914400" rtl="0" eaLnBrk="1" latinLnBrk="0" hangingPunct="1">
      <a:defRPr sz="2800" kern="1200">
        <a:solidFill>
          <a:schemeClr val="tx1"/>
        </a:solidFill>
        <a:latin typeface="Tahoma" pitchFamily="34"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5070B"/>
    <a:srgbClr val="3E6A54"/>
    <a:srgbClr val="DDDDDD"/>
    <a:srgbClr val="990000"/>
    <a:srgbClr val="000099"/>
    <a:srgbClr val="000066"/>
    <a:srgbClr val="003300"/>
    <a:srgbClr val="28462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703" autoAdjust="0"/>
    <p:restoredTop sz="99637" autoAdjust="0"/>
  </p:normalViewPr>
  <p:slideViewPr>
    <p:cSldViewPr>
      <p:cViewPr>
        <p:scale>
          <a:sx n="91" d="100"/>
          <a:sy n="91" d="100"/>
        </p:scale>
        <p:origin x="-1392" y="29"/>
      </p:cViewPr>
      <p:guideLst>
        <p:guide orient="horz" pos="2160"/>
        <p:guide pos="2880"/>
      </p:guideLst>
    </p:cSldViewPr>
  </p:slideViewPr>
  <p:outlineViewPr>
    <p:cViewPr>
      <p:scale>
        <a:sx n="33" d="100"/>
        <a:sy n="33" d="100"/>
      </p:scale>
      <p:origin x="0" y="0"/>
    </p:cViewPr>
    <p:sldLst>
      <p:sld r:id="rId1" collapse="1"/>
    </p:sldLst>
  </p:outlineViewPr>
  <p:notesTextViewPr>
    <p:cViewPr>
      <p:scale>
        <a:sx n="100" d="100"/>
        <a:sy n="100" d="100"/>
      </p:scale>
      <p:origin x="0" y="0"/>
    </p:cViewPr>
  </p:notesTextViewPr>
  <p:sorterViewPr>
    <p:cViewPr>
      <p:scale>
        <a:sx n="100" d="100"/>
        <a:sy n="100" d="100"/>
      </p:scale>
      <p:origin x="0" y="0"/>
    </p:cViewPr>
  </p:sorterViewPr>
  <p:notesViewPr>
    <p:cSldViewPr>
      <p:cViewPr varScale="1">
        <p:scale>
          <a:sx n="65" d="100"/>
          <a:sy n="65" d="100"/>
        </p:scale>
        <p:origin x="-3173" y="-96"/>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s>
</file>

<file path=ppt/_rels/viewProps.xml.rels><?xml version="1.0" encoding="UTF-8" standalone="yes"?>
<Relationships xmlns="http://schemas.openxmlformats.org/package/2006/relationships"><Relationship Id="rId1" Type="http://schemas.openxmlformats.org/officeDocument/2006/relationships/slide" Target="slides/slide1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64898" name="Rectangle 2"/>
          <p:cNvSpPr>
            <a:spLocks noGrp="1" noChangeArrowheads="1"/>
          </p:cNvSpPr>
          <p:nvPr>
            <p:ph type="hdr" sz="quarter"/>
          </p:nvPr>
        </p:nvSpPr>
        <p:spPr bwMode="auto">
          <a:xfrm>
            <a:off x="0" y="0"/>
            <a:ext cx="3049588" cy="466725"/>
          </a:xfrm>
          <a:prstGeom prst="rect">
            <a:avLst/>
          </a:prstGeom>
          <a:noFill/>
          <a:ln w="28575">
            <a:noFill/>
            <a:miter lim="800000"/>
            <a:headEnd/>
            <a:tailEnd/>
          </a:ln>
          <a:effectLst/>
        </p:spPr>
        <p:txBody>
          <a:bodyPr vert="horz" wrap="none" lIns="93488" tIns="46744" rIns="93488" bIns="46744" numCol="1" anchor="t" anchorCtr="0" compatLnSpc="1">
            <a:prstTxWarp prst="textNoShape">
              <a:avLst/>
            </a:prstTxWarp>
          </a:bodyPr>
          <a:lstStyle>
            <a:lvl1pPr defTabSz="935038">
              <a:defRPr sz="1200"/>
            </a:lvl1pPr>
          </a:lstStyle>
          <a:p>
            <a:pPr>
              <a:defRPr/>
            </a:pPr>
            <a:endParaRPr lang="en-US"/>
          </a:p>
        </p:txBody>
      </p:sp>
      <p:sp>
        <p:nvSpPr>
          <p:cNvPr id="464899" name="Rectangle 3"/>
          <p:cNvSpPr>
            <a:spLocks noGrp="1" noChangeArrowheads="1"/>
          </p:cNvSpPr>
          <p:nvPr>
            <p:ph type="dt" sz="quarter" idx="1"/>
          </p:nvPr>
        </p:nvSpPr>
        <p:spPr bwMode="auto">
          <a:xfrm>
            <a:off x="3987800" y="0"/>
            <a:ext cx="3049588" cy="466725"/>
          </a:xfrm>
          <a:prstGeom prst="rect">
            <a:avLst/>
          </a:prstGeom>
          <a:noFill/>
          <a:ln w="28575">
            <a:noFill/>
            <a:miter lim="800000"/>
            <a:headEnd/>
            <a:tailEnd/>
          </a:ln>
          <a:effectLst/>
        </p:spPr>
        <p:txBody>
          <a:bodyPr vert="horz" wrap="none" lIns="93488" tIns="46744" rIns="93488" bIns="46744" numCol="1" anchor="t" anchorCtr="0" compatLnSpc="1">
            <a:prstTxWarp prst="textNoShape">
              <a:avLst/>
            </a:prstTxWarp>
          </a:bodyPr>
          <a:lstStyle>
            <a:lvl1pPr algn="r" defTabSz="935038">
              <a:defRPr sz="1200"/>
            </a:lvl1pPr>
          </a:lstStyle>
          <a:p>
            <a:pPr>
              <a:defRPr/>
            </a:pPr>
            <a:endParaRPr lang="en-US"/>
          </a:p>
        </p:txBody>
      </p:sp>
      <p:sp>
        <p:nvSpPr>
          <p:cNvPr id="464900" name="Rectangle 4"/>
          <p:cNvSpPr>
            <a:spLocks noGrp="1" noChangeArrowheads="1"/>
          </p:cNvSpPr>
          <p:nvPr>
            <p:ph type="ftr" sz="quarter" idx="2"/>
          </p:nvPr>
        </p:nvSpPr>
        <p:spPr bwMode="auto">
          <a:xfrm>
            <a:off x="0" y="8858250"/>
            <a:ext cx="3049588" cy="465138"/>
          </a:xfrm>
          <a:prstGeom prst="rect">
            <a:avLst/>
          </a:prstGeom>
          <a:noFill/>
          <a:ln w="28575">
            <a:noFill/>
            <a:miter lim="800000"/>
            <a:headEnd/>
            <a:tailEnd/>
          </a:ln>
          <a:effectLst/>
        </p:spPr>
        <p:txBody>
          <a:bodyPr vert="horz" wrap="none" lIns="93488" tIns="46744" rIns="93488" bIns="46744" numCol="1" anchor="b" anchorCtr="0" compatLnSpc="1">
            <a:prstTxWarp prst="textNoShape">
              <a:avLst/>
            </a:prstTxWarp>
          </a:bodyPr>
          <a:lstStyle>
            <a:lvl1pPr defTabSz="935038">
              <a:defRPr sz="1200"/>
            </a:lvl1pPr>
          </a:lstStyle>
          <a:p>
            <a:pPr>
              <a:defRPr/>
            </a:pPr>
            <a:endParaRPr lang="en-US"/>
          </a:p>
        </p:txBody>
      </p:sp>
      <p:sp>
        <p:nvSpPr>
          <p:cNvPr id="464901" name="Rectangle 5"/>
          <p:cNvSpPr>
            <a:spLocks noGrp="1" noChangeArrowheads="1"/>
          </p:cNvSpPr>
          <p:nvPr>
            <p:ph type="sldNum" sz="quarter" idx="3"/>
          </p:nvPr>
        </p:nvSpPr>
        <p:spPr bwMode="auto">
          <a:xfrm>
            <a:off x="3987800" y="8858250"/>
            <a:ext cx="3049588" cy="465138"/>
          </a:xfrm>
          <a:prstGeom prst="rect">
            <a:avLst/>
          </a:prstGeom>
          <a:noFill/>
          <a:ln w="28575">
            <a:noFill/>
            <a:miter lim="800000"/>
            <a:headEnd/>
            <a:tailEnd/>
          </a:ln>
          <a:effectLst/>
        </p:spPr>
        <p:txBody>
          <a:bodyPr vert="horz" wrap="none" lIns="93488" tIns="46744" rIns="93488" bIns="46744" numCol="1" anchor="b" anchorCtr="0" compatLnSpc="1">
            <a:prstTxWarp prst="textNoShape">
              <a:avLst/>
            </a:prstTxWarp>
          </a:bodyPr>
          <a:lstStyle>
            <a:lvl1pPr algn="r" defTabSz="935038">
              <a:defRPr sz="1200"/>
            </a:lvl1pPr>
          </a:lstStyle>
          <a:p>
            <a:pPr>
              <a:defRPr/>
            </a:pPr>
            <a:fld id="{60F8B543-E635-43DD-9C47-F428C1FE9C3D}" type="slidenum">
              <a:rPr lang="en-US"/>
              <a:pPr>
                <a:defRPr/>
              </a:pPr>
              <a:t>‹#›</a:t>
            </a:fld>
            <a:endParaRPr lang="en-US"/>
          </a:p>
        </p:txBody>
      </p:sp>
    </p:spTree>
    <p:extLst>
      <p:ext uri="{BB962C8B-B14F-4D97-AF65-F5344CB8AC3E}">
        <p14:creationId xmlns:p14="http://schemas.microsoft.com/office/powerpoint/2010/main" val="3070489120"/>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Rectangle 2"/>
          <p:cNvSpPr>
            <a:spLocks noGrp="1" noChangeArrowheads="1"/>
          </p:cNvSpPr>
          <p:nvPr>
            <p:ph type="hdr" sz="quarter"/>
          </p:nvPr>
        </p:nvSpPr>
        <p:spPr bwMode="auto">
          <a:xfrm>
            <a:off x="0" y="0"/>
            <a:ext cx="3038475" cy="465138"/>
          </a:xfrm>
          <a:prstGeom prst="rect">
            <a:avLst/>
          </a:prstGeom>
          <a:noFill/>
          <a:ln w="9525">
            <a:noFill/>
            <a:miter lim="800000"/>
            <a:headEnd/>
            <a:tailEnd/>
          </a:ln>
          <a:effectLst/>
        </p:spPr>
        <p:txBody>
          <a:bodyPr vert="horz" wrap="square" lIns="93170" tIns="46586" rIns="93170" bIns="46586" numCol="1" anchor="t" anchorCtr="0" compatLnSpc="1">
            <a:prstTxWarp prst="textNoShape">
              <a:avLst/>
            </a:prstTxWarp>
          </a:bodyPr>
          <a:lstStyle>
            <a:lvl1pPr defTabSz="931863">
              <a:defRPr sz="1200"/>
            </a:lvl1pPr>
          </a:lstStyle>
          <a:p>
            <a:pPr>
              <a:defRPr/>
            </a:pPr>
            <a:endParaRPr lang="en-US"/>
          </a:p>
        </p:txBody>
      </p:sp>
      <p:sp>
        <p:nvSpPr>
          <p:cNvPr id="43011" name="Rectangle 3"/>
          <p:cNvSpPr>
            <a:spLocks noGrp="1" noChangeArrowheads="1"/>
          </p:cNvSpPr>
          <p:nvPr>
            <p:ph type="dt" idx="1"/>
          </p:nvPr>
        </p:nvSpPr>
        <p:spPr bwMode="auto">
          <a:xfrm>
            <a:off x="3971925" y="0"/>
            <a:ext cx="3038475" cy="465138"/>
          </a:xfrm>
          <a:prstGeom prst="rect">
            <a:avLst/>
          </a:prstGeom>
          <a:noFill/>
          <a:ln w="9525">
            <a:noFill/>
            <a:miter lim="800000"/>
            <a:headEnd/>
            <a:tailEnd/>
          </a:ln>
          <a:effectLst/>
        </p:spPr>
        <p:txBody>
          <a:bodyPr vert="horz" wrap="square" lIns="93170" tIns="46586" rIns="93170" bIns="46586" numCol="1" anchor="t" anchorCtr="0" compatLnSpc="1">
            <a:prstTxWarp prst="textNoShape">
              <a:avLst/>
            </a:prstTxWarp>
          </a:bodyPr>
          <a:lstStyle>
            <a:lvl1pPr algn="r" defTabSz="931863">
              <a:defRPr sz="1200"/>
            </a:lvl1pPr>
          </a:lstStyle>
          <a:p>
            <a:pPr>
              <a:defRPr/>
            </a:pPr>
            <a:endParaRPr lang="en-US"/>
          </a:p>
        </p:txBody>
      </p:sp>
      <p:sp>
        <p:nvSpPr>
          <p:cNvPr id="40964" name="Rectangle 4"/>
          <p:cNvSpPr>
            <a:spLocks noGrp="1" noRot="1" noChangeAspect="1" noChangeArrowheads="1" noTextEdit="1"/>
          </p:cNvSpPr>
          <p:nvPr>
            <p:ph type="sldImg" idx="2"/>
          </p:nvPr>
        </p:nvSpPr>
        <p:spPr bwMode="auto">
          <a:xfrm>
            <a:off x="1181100" y="696913"/>
            <a:ext cx="4648200" cy="34861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3013" name="Rectangle 5"/>
          <p:cNvSpPr>
            <a:spLocks noGrp="1" noChangeArrowheads="1"/>
          </p:cNvSpPr>
          <p:nvPr>
            <p:ph type="body" sz="quarter" idx="3"/>
          </p:nvPr>
        </p:nvSpPr>
        <p:spPr bwMode="auto">
          <a:xfrm>
            <a:off x="935038" y="4416425"/>
            <a:ext cx="5140325" cy="4183063"/>
          </a:xfrm>
          <a:prstGeom prst="rect">
            <a:avLst/>
          </a:prstGeom>
          <a:noFill/>
          <a:ln w="9525">
            <a:noFill/>
            <a:miter lim="800000"/>
            <a:headEnd/>
            <a:tailEnd/>
          </a:ln>
          <a:effectLst/>
        </p:spPr>
        <p:txBody>
          <a:bodyPr vert="horz" wrap="square" lIns="93170" tIns="46586" rIns="93170" bIns="46586"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43014" name="Rectangle 6"/>
          <p:cNvSpPr>
            <a:spLocks noGrp="1" noChangeArrowheads="1"/>
          </p:cNvSpPr>
          <p:nvPr>
            <p:ph type="ftr" sz="quarter" idx="4"/>
          </p:nvPr>
        </p:nvSpPr>
        <p:spPr bwMode="auto">
          <a:xfrm>
            <a:off x="0" y="8831263"/>
            <a:ext cx="3038475" cy="465137"/>
          </a:xfrm>
          <a:prstGeom prst="rect">
            <a:avLst/>
          </a:prstGeom>
          <a:noFill/>
          <a:ln w="9525">
            <a:noFill/>
            <a:miter lim="800000"/>
            <a:headEnd/>
            <a:tailEnd/>
          </a:ln>
          <a:effectLst/>
        </p:spPr>
        <p:txBody>
          <a:bodyPr vert="horz" wrap="square" lIns="93170" tIns="46586" rIns="93170" bIns="46586" numCol="1" anchor="b" anchorCtr="0" compatLnSpc="1">
            <a:prstTxWarp prst="textNoShape">
              <a:avLst/>
            </a:prstTxWarp>
          </a:bodyPr>
          <a:lstStyle>
            <a:lvl1pPr defTabSz="931863">
              <a:defRPr sz="1200"/>
            </a:lvl1pPr>
          </a:lstStyle>
          <a:p>
            <a:pPr>
              <a:defRPr/>
            </a:pPr>
            <a:endParaRPr lang="en-US"/>
          </a:p>
        </p:txBody>
      </p:sp>
      <p:sp>
        <p:nvSpPr>
          <p:cNvPr id="43015" name="Rectangle 7"/>
          <p:cNvSpPr>
            <a:spLocks noGrp="1" noChangeArrowheads="1"/>
          </p:cNvSpPr>
          <p:nvPr>
            <p:ph type="sldNum" sz="quarter" idx="5"/>
          </p:nvPr>
        </p:nvSpPr>
        <p:spPr bwMode="auto">
          <a:xfrm>
            <a:off x="3971925" y="8831263"/>
            <a:ext cx="3038475" cy="465137"/>
          </a:xfrm>
          <a:prstGeom prst="rect">
            <a:avLst/>
          </a:prstGeom>
          <a:noFill/>
          <a:ln w="9525">
            <a:noFill/>
            <a:miter lim="800000"/>
            <a:headEnd/>
            <a:tailEnd/>
          </a:ln>
          <a:effectLst/>
        </p:spPr>
        <p:txBody>
          <a:bodyPr vert="horz" wrap="square" lIns="93170" tIns="46586" rIns="93170" bIns="46586" numCol="1" anchor="b" anchorCtr="0" compatLnSpc="1">
            <a:prstTxWarp prst="textNoShape">
              <a:avLst/>
            </a:prstTxWarp>
          </a:bodyPr>
          <a:lstStyle>
            <a:lvl1pPr algn="r" defTabSz="931863">
              <a:defRPr sz="1200"/>
            </a:lvl1pPr>
          </a:lstStyle>
          <a:p>
            <a:pPr>
              <a:defRPr/>
            </a:pPr>
            <a:fld id="{4FF97FE0-BFC1-4E88-A110-1CCDFAA4B1EB}" type="slidenum">
              <a:rPr lang="en-US"/>
              <a:pPr>
                <a:defRPr/>
              </a:pPr>
              <a:t>‹#›</a:t>
            </a:fld>
            <a:endParaRPr lang="en-US"/>
          </a:p>
        </p:txBody>
      </p:sp>
    </p:spTree>
    <p:extLst>
      <p:ext uri="{BB962C8B-B14F-4D97-AF65-F5344CB8AC3E}">
        <p14:creationId xmlns:p14="http://schemas.microsoft.com/office/powerpoint/2010/main" val="2962206612"/>
      </p:ext>
    </p:extLst>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txBox="1">
            <a:spLocks noGrp="1" noChangeArrowheads="1"/>
          </p:cNvSpPr>
          <p:nvPr/>
        </p:nvSpPr>
        <p:spPr bwMode="auto">
          <a:xfrm>
            <a:off x="3971925" y="8831263"/>
            <a:ext cx="3038475" cy="465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170" tIns="46586" rIns="93170" bIns="46586" anchor="b"/>
          <a:lstStyle>
            <a:lvl1pPr defTabSz="931863" eaLnBrk="0" hangingPunct="0">
              <a:defRPr sz="2800">
                <a:solidFill>
                  <a:schemeClr val="tx1"/>
                </a:solidFill>
                <a:latin typeface="Tahoma" pitchFamily="34" charset="0"/>
              </a:defRPr>
            </a:lvl1pPr>
            <a:lvl2pPr marL="742950" indent="-285750" defTabSz="931863" eaLnBrk="0" hangingPunct="0">
              <a:defRPr sz="2800">
                <a:solidFill>
                  <a:schemeClr val="tx1"/>
                </a:solidFill>
                <a:latin typeface="Tahoma" pitchFamily="34" charset="0"/>
              </a:defRPr>
            </a:lvl2pPr>
            <a:lvl3pPr marL="1143000" indent="-228600" defTabSz="931863" eaLnBrk="0" hangingPunct="0">
              <a:defRPr sz="2800">
                <a:solidFill>
                  <a:schemeClr val="tx1"/>
                </a:solidFill>
                <a:latin typeface="Tahoma" pitchFamily="34" charset="0"/>
              </a:defRPr>
            </a:lvl3pPr>
            <a:lvl4pPr marL="1600200" indent="-228600" defTabSz="931863" eaLnBrk="0" hangingPunct="0">
              <a:defRPr sz="2800">
                <a:solidFill>
                  <a:schemeClr val="tx1"/>
                </a:solidFill>
                <a:latin typeface="Tahoma" pitchFamily="34" charset="0"/>
              </a:defRPr>
            </a:lvl4pPr>
            <a:lvl5pPr marL="2057400" indent="-228600" defTabSz="931863" eaLnBrk="0" hangingPunct="0">
              <a:defRPr sz="2800">
                <a:solidFill>
                  <a:schemeClr val="tx1"/>
                </a:solidFill>
                <a:latin typeface="Tahoma" pitchFamily="34" charset="0"/>
              </a:defRPr>
            </a:lvl5pPr>
            <a:lvl6pPr marL="2514600" indent="-228600" defTabSz="931863" eaLnBrk="0" fontAlgn="base" hangingPunct="0">
              <a:spcBef>
                <a:spcPct val="0"/>
              </a:spcBef>
              <a:spcAft>
                <a:spcPct val="0"/>
              </a:spcAft>
              <a:defRPr sz="2800">
                <a:solidFill>
                  <a:schemeClr val="tx1"/>
                </a:solidFill>
                <a:latin typeface="Tahoma" pitchFamily="34" charset="0"/>
              </a:defRPr>
            </a:lvl6pPr>
            <a:lvl7pPr marL="2971800" indent="-228600" defTabSz="931863" eaLnBrk="0" fontAlgn="base" hangingPunct="0">
              <a:spcBef>
                <a:spcPct val="0"/>
              </a:spcBef>
              <a:spcAft>
                <a:spcPct val="0"/>
              </a:spcAft>
              <a:defRPr sz="2800">
                <a:solidFill>
                  <a:schemeClr val="tx1"/>
                </a:solidFill>
                <a:latin typeface="Tahoma" pitchFamily="34" charset="0"/>
              </a:defRPr>
            </a:lvl7pPr>
            <a:lvl8pPr marL="3429000" indent="-228600" defTabSz="931863" eaLnBrk="0" fontAlgn="base" hangingPunct="0">
              <a:spcBef>
                <a:spcPct val="0"/>
              </a:spcBef>
              <a:spcAft>
                <a:spcPct val="0"/>
              </a:spcAft>
              <a:defRPr sz="2800">
                <a:solidFill>
                  <a:schemeClr val="tx1"/>
                </a:solidFill>
                <a:latin typeface="Tahoma" pitchFamily="34" charset="0"/>
              </a:defRPr>
            </a:lvl8pPr>
            <a:lvl9pPr marL="3886200" indent="-228600" defTabSz="931863" eaLnBrk="0" fontAlgn="base" hangingPunct="0">
              <a:spcBef>
                <a:spcPct val="0"/>
              </a:spcBef>
              <a:spcAft>
                <a:spcPct val="0"/>
              </a:spcAft>
              <a:defRPr sz="2800">
                <a:solidFill>
                  <a:schemeClr val="tx1"/>
                </a:solidFill>
                <a:latin typeface="Tahoma" pitchFamily="34" charset="0"/>
              </a:defRPr>
            </a:lvl9pPr>
          </a:lstStyle>
          <a:p>
            <a:pPr algn="r"/>
            <a:fld id="{E20FA400-0319-4550-9320-13886793D647}" type="slidenum">
              <a:rPr lang="zh-CN" altLang="en-US" sz="1200">
                <a:latin typeface="Times New Roman" pitchFamily="18" charset="0"/>
              </a:rPr>
              <a:pPr algn="r"/>
              <a:t>1</a:t>
            </a:fld>
            <a:endParaRPr lang="en-US" altLang="zh-CN" sz="1200">
              <a:latin typeface="Times New Roman" pitchFamily="18" charset="0"/>
            </a:endParaRPr>
          </a:p>
        </p:txBody>
      </p:sp>
      <p:sp>
        <p:nvSpPr>
          <p:cNvPr id="41987" name="Rectangle 2"/>
          <p:cNvSpPr>
            <a:spLocks noGrp="1" noRot="1" noChangeAspect="1" noChangeArrowheads="1" noTextEdit="1"/>
          </p:cNvSpPr>
          <p:nvPr>
            <p:ph type="sldImg"/>
          </p:nvPr>
        </p:nvSpPr>
        <p:spPr>
          <a:ln/>
        </p:spPr>
      </p:sp>
      <p:sp>
        <p:nvSpPr>
          <p:cNvPr id="419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b="0" i="0" kern="1200" dirty="0" smtClean="0">
                <a:solidFill>
                  <a:schemeClr val="tx1"/>
                </a:solidFill>
                <a:effectLst/>
                <a:latin typeface="Times New Roman" pitchFamily="18" charset="0"/>
                <a:ea typeface="+mn-ea"/>
                <a:cs typeface="+mn-cs"/>
              </a:rPr>
              <a:t>A conceptual data model is the highest level, and therefore the least detailed. A logical data model involves more detailed thinking about the implementation without actually implementing anything. Finally, the physical data model draws on the requirements from the logical data model to create a real database.</a:t>
            </a:r>
          </a:p>
          <a:p>
            <a:endParaRPr lang="en-IN" sz="1200" b="0" i="0" kern="1200" dirty="0" smtClean="0">
              <a:solidFill>
                <a:schemeClr val="tx1"/>
              </a:solidFill>
              <a:effectLst/>
              <a:latin typeface="Times New Roman" pitchFamily="18" charset="0"/>
              <a:ea typeface="+mn-ea"/>
              <a:cs typeface="+mn-cs"/>
            </a:endParaRPr>
          </a:p>
          <a:p>
            <a:r>
              <a:rPr lang="en-IN" sz="1200" b="0" i="0" kern="1200" dirty="0" smtClean="0">
                <a:solidFill>
                  <a:schemeClr val="tx1"/>
                </a:solidFill>
                <a:effectLst/>
                <a:latin typeface="Times New Roman" pitchFamily="18" charset="0"/>
                <a:ea typeface="+mn-ea"/>
                <a:cs typeface="+mn-cs"/>
              </a:rPr>
              <a:t>Physical data models are used to visualize the physical structure of databases and data files. Logical data models are used to visualize data entities, attributes, keys, and relationships.</a:t>
            </a:r>
            <a:endParaRPr lang="en-IN" b="0" dirty="0"/>
          </a:p>
        </p:txBody>
      </p:sp>
    </p:spTree>
    <p:extLst>
      <p:ext uri="{BB962C8B-B14F-4D97-AF65-F5344CB8AC3E}">
        <p14:creationId xmlns:p14="http://schemas.microsoft.com/office/powerpoint/2010/main" val="21740921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Rot="1" noChangeAspect="1" noChangeArrowheads="1" noTextEdit="1"/>
          </p:cNvSpPr>
          <p:nvPr>
            <p:ph type="sldImg"/>
          </p:nvPr>
        </p:nvSpPr>
        <p:spPr>
          <a:ln/>
        </p:spPr>
      </p:sp>
      <p:sp>
        <p:nvSpPr>
          <p:cNvPr id="5120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b="0" i="0" kern="1200" dirty="0" smtClean="0">
                <a:solidFill>
                  <a:schemeClr val="tx1"/>
                </a:solidFill>
                <a:effectLst/>
                <a:latin typeface="Times New Roman" pitchFamily="18" charset="0"/>
                <a:ea typeface="+mn-ea"/>
                <a:cs typeface="+mn-cs"/>
              </a:rPr>
              <a:t>ER Diagram in DBMS is widely used </a:t>
            </a:r>
            <a:r>
              <a:rPr lang="en-IN" sz="1200" b="1" i="0" kern="1200" dirty="0" smtClean="0">
                <a:solidFill>
                  <a:schemeClr val="tx1"/>
                </a:solidFill>
                <a:effectLst/>
                <a:latin typeface="Times New Roman" pitchFamily="18" charset="0"/>
                <a:ea typeface="+mn-ea"/>
                <a:cs typeface="+mn-cs"/>
              </a:rPr>
              <a:t>to describe the conceptual and logical design of databases</a:t>
            </a:r>
            <a:r>
              <a:rPr lang="en-IN" sz="1200" b="0" i="0" kern="1200" dirty="0" smtClean="0">
                <a:solidFill>
                  <a:schemeClr val="tx1"/>
                </a:solidFill>
                <a:effectLst/>
                <a:latin typeface="Times New Roman" pitchFamily="18" charset="0"/>
                <a:ea typeface="+mn-ea"/>
                <a:cs typeface="+mn-cs"/>
              </a:rPr>
              <a:t>. It helps both users and database developers to preview the structure of the database before implementing the database.</a:t>
            </a:r>
            <a:endParaRPr lang="en-IN" dirty="0"/>
          </a:p>
        </p:txBody>
      </p:sp>
    </p:spTree>
    <p:extLst>
      <p:ext uri="{BB962C8B-B14F-4D97-AF65-F5344CB8AC3E}">
        <p14:creationId xmlns:p14="http://schemas.microsoft.com/office/powerpoint/2010/main" val="3044444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spcAft>
                <a:spcPts val="600"/>
              </a:spcAft>
              <a:buFont typeface="Wingdings" pitchFamily="2" charset="2"/>
              <a:buChar char="Ø"/>
            </a:pPr>
            <a:r>
              <a:rPr lang="en-IN" sz="1200" kern="1200" dirty="0" smtClean="0">
                <a:solidFill>
                  <a:schemeClr val="tx1"/>
                </a:solidFill>
                <a:latin typeface="Times New Roman" pitchFamily="18" charset="0"/>
                <a:ea typeface="+mn-ea"/>
                <a:cs typeface="+mn-cs"/>
              </a:rPr>
              <a:t>An </a:t>
            </a:r>
            <a:r>
              <a:rPr lang="en-IN" sz="1200" i="1" kern="1200" dirty="0" smtClean="0">
                <a:solidFill>
                  <a:schemeClr val="tx1"/>
                </a:solidFill>
                <a:latin typeface="Times New Roman" pitchFamily="18" charset="0"/>
                <a:ea typeface="+mn-ea"/>
                <a:cs typeface="+mn-cs"/>
              </a:rPr>
              <a:t>entity </a:t>
            </a:r>
            <a:r>
              <a:rPr lang="en-IN" sz="1200" kern="1200" dirty="0" smtClean="0">
                <a:solidFill>
                  <a:schemeClr val="tx1"/>
                </a:solidFill>
                <a:latin typeface="Times New Roman" pitchFamily="18" charset="0"/>
                <a:ea typeface="+mn-ea"/>
                <a:cs typeface="+mn-cs"/>
              </a:rPr>
              <a:t>can be a real-world object, either animate or inanimate, that can be easily identifiable. For example, in a school database, students, teachers, classes, and courses offered can be considered as entities. All these entities have some attributes or properties that give them their identity.</a:t>
            </a:r>
          </a:p>
          <a:p>
            <a:pPr marL="342900" indent="-342900">
              <a:spcAft>
                <a:spcPts val="600"/>
              </a:spcAft>
              <a:buFont typeface="Wingdings" pitchFamily="2" charset="2"/>
              <a:buChar char="Ø"/>
            </a:pPr>
            <a:endParaRPr lang="en-IN" sz="1200" kern="1200" dirty="0" smtClean="0">
              <a:solidFill>
                <a:schemeClr val="tx1"/>
              </a:solidFill>
              <a:latin typeface="Times New Roman" pitchFamily="18" charset="0"/>
              <a:ea typeface="+mn-ea"/>
              <a:cs typeface="+mn-cs"/>
            </a:endParaRPr>
          </a:p>
          <a:p>
            <a:pPr marL="342900" indent="-342900">
              <a:spcAft>
                <a:spcPts val="600"/>
              </a:spcAft>
              <a:buFont typeface="Wingdings" pitchFamily="2" charset="2"/>
              <a:buChar char="Ø"/>
            </a:pPr>
            <a:r>
              <a:rPr lang="en-IN" sz="1200" kern="1200" dirty="0" smtClean="0">
                <a:solidFill>
                  <a:schemeClr val="tx1"/>
                </a:solidFill>
                <a:latin typeface="Times New Roman" pitchFamily="18" charset="0"/>
                <a:ea typeface="+mn-ea"/>
                <a:cs typeface="+mn-cs"/>
              </a:rPr>
              <a:t>An </a:t>
            </a:r>
            <a:r>
              <a:rPr lang="en-IN" sz="1200" i="1" kern="1200" dirty="0" smtClean="0">
                <a:solidFill>
                  <a:schemeClr val="tx1"/>
                </a:solidFill>
                <a:latin typeface="Times New Roman" pitchFamily="18" charset="0"/>
                <a:ea typeface="+mn-ea"/>
                <a:cs typeface="+mn-cs"/>
              </a:rPr>
              <a:t>entity set </a:t>
            </a:r>
            <a:r>
              <a:rPr lang="en-IN" sz="1200" kern="1200" dirty="0" smtClean="0">
                <a:solidFill>
                  <a:schemeClr val="tx1"/>
                </a:solidFill>
                <a:latin typeface="Times New Roman" pitchFamily="18" charset="0"/>
                <a:ea typeface="+mn-ea"/>
                <a:cs typeface="+mn-cs"/>
              </a:rPr>
              <a:t>is a collection of similar types of entities. An entity set may contain entities with attribute sharing similar values. For example, a Students set may contain all the students of a school; likewise a Teachers set may contain all the teachers of a school from all faculties. Entity sets need not be disjoint. </a:t>
            </a:r>
            <a:endParaRPr lang="en-IN" dirty="0"/>
          </a:p>
        </p:txBody>
      </p:sp>
    </p:spTree>
    <p:extLst>
      <p:ext uri="{BB962C8B-B14F-4D97-AF65-F5344CB8AC3E}">
        <p14:creationId xmlns:p14="http://schemas.microsoft.com/office/powerpoint/2010/main" val="1514782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Slide Image Placeholder 1"/>
          <p:cNvSpPr>
            <a:spLocks noGrp="1" noRot="1" noChangeAspect="1" noTextEdit="1"/>
          </p:cNvSpPr>
          <p:nvPr>
            <p:ph type="sldImg"/>
          </p:nvPr>
        </p:nvSpPr>
        <p:spPr>
          <a:ln/>
        </p:spPr>
      </p:sp>
      <p:sp>
        <p:nvSpPr>
          <p:cNvPr id="5222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a:buFont typeface="Arial" pitchFamily="34" charset="0"/>
              <a:buNone/>
            </a:pPr>
            <a:r>
              <a:rPr lang="en-IN" sz="1200" b="0" i="0" kern="1200" dirty="0" smtClean="0">
                <a:solidFill>
                  <a:schemeClr val="tx1"/>
                </a:solidFill>
                <a:effectLst/>
                <a:latin typeface="Times New Roman" pitchFamily="18" charset="0"/>
                <a:ea typeface="+mn-ea"/>
                <a:cs typeface="+mn-cs"/>
              </a:rPr>
              <a:t>● Simple attribute - Simple attributes are atomic values, which cannot be divided further. For</a:t>
            </a:r>
            <a:br>
              <a:rPr lang="en-IN" sz="1200" b="0" i="0" kern="1200" dirty="0" smtClean="0">
                <a:solidFill>
                  <a:schemeClr val="tx1"/>
                </a:solidFill>
                <a:effectLst/>
                <a:latin typeface="Times New Roman" pitchFamily="18" charset="0"/>
                <a:ea typeface="+mn-ea"/>
                <a:cs typeface="+mn-cs"/>
              </a:rPr>
            </a:br>
            <a:r>
              <a:rPr lang="en-IN" sz="1200" b="0" i="0" kern="1200" dirty="0" smtClean="0">
                <a:solidFill>
                  <a:schemeClr val="tx1"/>
                </a:solidFill>
                <a:effectLst/>
                <a:latin typeface="Times New Roman" pitchFamily="18" charset="0"/>
                <a:ea typeface="+mn-ea"/>
                <a:cs typeface="+mn-cs"/>
              </a:rPr>
              <a:t>example, a student's phone number is an atomic value of 10 digits.</a:t>
            </a:r>
            <a:br>
              <a:rPr lang="en-IN" sz="1200" b="0" i="0" kern="1200" dirty="0" smtClean="0">
                <a:solidFill>
                  <a:schemeClr val="tx1"/>
                </a:solidFill>
                <a:effectLst/>
                <a:latin typeface="Times New Roman" pitchFamily="18" charset="0"/>
                <a:ea typeface="+mn-ea"/>
                <a:cs typeface="+mn-cs"/>
              </a:rPr>
            </a:br>
            <a:r>
              <a:rPr lang="en-IN" sz="1200" b="0" i="0" kern="1200" dirty="0" smtClean="0">
                <a:solidFill>
                  <a:schemeClr val="tx1"/>
                </a:solidFill>
                <a:effectLst/>
                <a:latin typeface="Times New Roman" pitchFamily="18" charset="0"/>
                <a:ea typeface="+mn-ea"/>
                <a:cs typeface="+mn-cs"/>
              </a:rPr>
              <a:t>● Composite attribute - Composite attributes are made of more than one simple attribute. For</a:t>
            </a:r>
            <a:br>
              <a:rPr lang="en-IN" sz="1200" b="0" i="0" kern="1200" dirty="0" smtClean="0">
                <a:solidFill>
                  <a:schemeClr val="tx1"/>
                </a:solidFill>
                <a:effectLst/>
                <a:latin typeface="Times New Roman" pitchFamily="18" charset="0"/>
                <a:ea typeface="+mn-ea"/>
                <a:cs typeface="+mn-cs"/>
              </a:rPr>
            </a:br>
            <a:r>
              <a:rPr lang="en-IN" sz="1200" b="0" i="0" kern="1200" dirty="0" smtClean="0">
                <a:solidFill>
                  <a:schemeClr val="tx1"/>
                </a:solidFill>
                <a:effectLst/>
                <a:latin typeface="Times New Roman" pitchFamily="18" charset="0"/>
                <a:ea typeface="+mn-ea"/>
                <a:cs typeface="+mn-cs"/>
              </a:rPr>
              <a:t>example, a student's complete name may have </a:t>
            </a:r>
            <a:r>
              <a:rPr lang="en-IN" sz="1200" b="0" i="0" kern="1200" dirty="0" err="1" smtClean="0">
                <a:solidFill>
                  <a:schemeClr val="tx1"/>
                </a:solidFill>
                <a:effectLst/>
                <a:latin typeface="Times New Roman" pitchFamily="18" charset="0"/>
                <a:ea typeface="+mn-ea"/>
                <a:cs typeface="+mn-cs"/>
              </a:rPr>
              <a:t>first_name</a:t>
            </a:r>
            <a:r>
              <a:rPr lang="en-IN" sz="1200" b="0" i="0" kern="1200" dirty="0" smtClean="0">
                <a:solidFill>
                  <a:schemeClr val="tx1"/>
                </a:solidFill>
                <a:effectLst/>
                <a:latin typeface="Times New Roman" pitchFamily="18" charset="0"/>
                <a:ea typeface="+mn-ea"/>
                <a:cs typeface="+mn-cs"/>
              </a:rPr>
              <a:t> and </a:t>
            </a:r>
            <a:r>
              <a:rPr lang="en-IN" sz="1200" b="0" i="0" kern="1200" dirty="0" err="1" smtClean="0">
                <a:solidFill>
                  <a:schemeClr val="tx1"/>
                </a:solidFill>
                <a:effectLst/>
                <a:latin typeface="Times New Roman" pitchFamily="18" charset="0"/>
                <a:ea typeface="+mn-ea"/>
                <a:cs typeface="+mn-cs"/>
              </a:rPr>
              <a:t>last_name</a:t>
            </a:r>
            <a:r>
              <a:rPr lang="en-IN" sz="1200" b="0" i="0" kern="1200" dirty="0" smtClean="0">
                <a:solidFill>
                  <a:schemeClr val="tx1"/>
                </a:solidFill>
                <a:effectLst/>
                <a:latin typeface="Times New Roman" pitchFamily="18" charset="0"/>
                <a:ea typeface="+mn-ea"/>
                <a:cs typeface="+mn-cs"/>
              </a:rPr>
              <a:t>.</a:t>
            </a:r>
            <a:br>
              <a:rPr lang="en-IN" sz="1200" b="0" i="0" kern="1200" dirty="0" smtClean="0">
                <a:solidFill>
                  <a:schemeClr val="tx1"/>
                </a:solidFill>
                <a:effectLst/>
                <a:latin typeface="Times New Roman" pitchFamily="18" charset="0"/>
                <a:ea typeface="+mn-ea"/>
                <a:cs typeface="+mn-cs"/>
              </a:rPr>
            </a:br>
            <a:r>
              <a:rPr lang="en-IN" sz="1200" b="0" i="0" kern="1200" dirty="0" smtClean="0">
                <a:solidFill>
                  <a:schemeClr val="tx1"/>
                </a:solidFill>
                <a:effectLst/>
                <a:latin typeface="Times New Roman" pitchFamily="18" charset="0"/>
                <a:ea typeface="+mn-ea"/>
                <a:cs typeface="+mn-cs"/>
              </a:rPr>
              <a:t>● Derived attribute - Derived attributes are the attributes that do not exist in the physical</a:t>
            </a:r>
            <a:br>
              <a:rPr lang="en-IN" sz="1200" b="0" i="0" kern="1200" dirty="0" smtClean="0">
                <a:solidFill>
                  <a:schemeClr val="tx1"/>
                </a:solidFill>
                <a:effectLst/>
                <a:latin typeface="Times New Roman" pitchFamily="18" charset="0"/>
                <a:ea typeface="+mn-ea"/>
                <a:cs typeface="+mn-cs"/>
              </a:rPr>
            </a:br>
            <a:r>
              <a:rPr lang="en-IN" sz="1200" b="0" i="0" kern="1200" dirty="0" smtClean="0">
                <a:solidFill>
                  <a:schemeClr val="tx1"/>
                </a:solidFill>
                <a:effectLst/>
                <a:latin typeface="Times New Roman" pitchFamily="18" charset="0"/>
                <a:ea typeface="+mn-ea"/>
                <a:cs typeface="+mn-cs"/>
              </a:rPr>
              <a:t>database, but their values are derived from other attributes present in the database. For</a:t>
            </a:r>
            <a:br>
              <a:rPr lang="en-IN" sz="1200" b="0" i="0" kern="1200" dirty="0" smtClean="0">
                <a:solidFill>
                  <a:schemeClr val="tx1"/>
                </a:solidFill>
                <a:effectLst/>
                <a:latin typeface="Times New Roman" pitchFamily="18" charset="0"/>
                <a:ea typeface="+mn-ea"/>
                <a:cs typeface="+mn-cs"/>
              </a:rPr>
            </a:br>
            <a:r>
              <a:rPr lang="en-IN" sz="1200" b="0" i="0" kern="1200" dirty="0" smtClean="0">
                <a:solidFill>
                  <a:schemeClr val="tx1"/>
                </a:solidFill>
                <a:effectLst/>
                <a:latin typeface="Times New Roman" pitchFamily="18" charset="0"/>
                <a:ea typeface="+mn-ea"/>
                <a:cs typeface="+mn-cs"/>
              </a:rPr>
              <a:t>example, </a:t>
            </a:r>
            <a:r>
              <a:rPr lang="en-IN" sz="1200" b="0" i="0" kern="1200" dirty="0" err="1" smtClean="0">
                <a:solidFill>
                  <a:schemeClr val="tx1"/>
                </a:solidFill>
                <a:effectLst/>
                <a:latin typeface="Times New Roman" pitchFamily="18" charset="0"/>
                <a:ea typeface="+mn-ea"/>
                <a:cs typeface="+mn-cs"/>
              </a:rPr>
              <a:t>average_salary</a:t>
            </a:r>
            <a:r>
              <a:rPr lang="en-IN" sz="1200" b="0" i="0" kern="1200" dirty="0" smtClean="0">
                <a:solidFill>
                  <a:schemeClr val="tx1"/>
                </a:solidFill>
                <a:effectLst/>
                <a:latin typeface="Times New Roman" pitchFamily="18" charset="0"/>
                <a:ea typeface="+mn-ea"/>
                <a:cs typeface="+mn-cs"/>
              </a:rPr>
              <a:t> in a department should not be saved directly in the database, instead it</a:t>
            </a:r>
            <a:br>
              <a:rPr lang="en-IN" sz="1200" b="0" i="0" kern="1200" dirty="0" smtClean="0">
                <a:solidFill>
                  <a:schemeClr val="tx1"/>
                </a:solidFill>
                <a:effectLst/>
                <a:latin typeface="Times New Roman" pitchFamily="18" charset="0"/>
                <a:ea typeface="+mn-ea"/>
                <a:cs typeface="+mn-cs"/>
              </a:rPr>
            </a:br>
            <a:r>
              <a:rPr lang="en-IN" sz="1200" b="0" i="0" kern="1200" dirty="0" smtClean="0">
                <a:solidFill>
                  <a:schemeClr val="tx1"/>
                </a:solidFill>
                <a:effectLst/>
                <a:latin typeface="Times New Roman" pitchFamily="18" charset="0"/>
                <a:ea typeface="+mn-ea"/>
                <a:cs typeface="+mn-cs"/>
              </a:rPr>
              <a:t>can be derived. For another example, age can be derived from </a:t>
            </a:r>
            <a:r>
              <a:rPr lang="en-IN" sz="1200" b="0" i="0" kern="1200" dirty="0" err="1" smtClean="0">
                <a:solidFill>
                  <a:schemeClr val="tx1"/>
                </a:solidFill>
                <a:effectLst/>
                <a:latin typeface="Times New Roman" pitchFamily="18" charset="0"/>
                <a:ea typeface="+mn-ea"/>
                <a:cs typeface="+mn-cs"/>
              </a:rPr>
              <a:t>data_of_birth</a:t>
            </a:r>
            <a:r>
              <a:rPr lang="en-IN" sz="1200" b="0" i="0" kern="1200" dirty="0" smtClean="0">
                <a:solidFill>
                  <a:schemeClr val="tx1"/>
                </a:solidFill>
                <a:effectLst/>
                <a:latin typeface="Times New Roman" pitchFamily="18" charset="0"/>
                <a:ea typeface="+mn-ea"/>
                <a:cs typeface="+mn-cs"/>
              </a:rPr>
              <a:t>.</a:t>
            </a:r>
            <a:br>
              <a:rPr lang="en-IN" sz="1200" b="0" i="0" kern="1200" dirty="0" smtClean="0">
                <a:solidFill>
                  <a:schemeClr val="tx1"/>
                </a:solidFill>
                <a:effectLst/>
                <a:latin typeface="Times New Roman" pitchFamily="18" charset="0"/>
                <a:ea typeface="+mn-ea"/>
                <a:cs typeface="+mn-cs"/>
              </a:rPr>
            </a:br>
            <a:r>
              <a:rPr lang="en-IN" sz="1200" b="0" i="0" kern="1200" dirty="0" smtClean="0">
                <a:solidFill>
                  <a:schemeClr val="tx1"/>
                </a:solidFill>
                <a:effectLst/>
                <a:latin typeface="Times New Roman" pitchFamily="18" charset="0"/>
                <a:ea typeface="+mn-ea"/>
                <a:cs typeface="+mn-cs"/>
              </a:rPr>
              <a:t>● Single-value attribute - Single-value attributes contain single value. For example -</a:t>
            </a:r>
            <a:br>
              <a:rPr lang="en-IN" sz="1200" b="0" i="0" kern="1200" dirty="0" smtClean="0">
                <a:solidFill>
                  <a:schemeClr val="tx1"/>
                </a:solidFill>
                <a:effectLst/>
                <a:latin typeface="Times New Roman" pitchFamily="18" charset="0"/>
                <a:ea typeface="+mn-ea"/>
                <a:cs typeface="+mn-cs"/>
              </a:rPr>
            </a:br>
            <a:r>
              <a:rPr lang="en-IN" sz="1200" b="0" i="0" kern="1200" dirty="0" err="1" smtClean="0">
                <a:solidFill>
                  <a:schemeClr val="tx1"/>
                </a:solidFill>
                <a:effectLst/>
                <a:latin typeface="Times New Roman" pitchFamily="18" charset="0"/>
                <a:ea typeface="+mn-ea"/>
                <a:cs typeface="+mn-cs"/>
              </a:rPr>
              <a:t>Social_Security_Number</a:t>
            </a:r>
            <a:r>
              <a:rPr lang="en-IN" sz="1200" b="0" i="0" kern="1200" dirty="0" smtClean="0">
                <a:solidFill>
                  <a:schemeClr val="tx1"/>
                </a:solidFill>
                <a:effectLst/>
                <a:latin typeface="Times New Roman" pitchFamily="18" charset="0"/>
                <a:ea typeface="+mn-ea"/>
                <a:cs typeface="+mn-cs"/>
              </a:rPr>
              <a:t>.</a:t>
            </a:r>
            <a:br>
              <a:rPr lang="en-IN" sz="1200" b="0" i="0" kern="1200" dirty="0" smtClean="0">
                <a:solidFill>
                  <a:schemeClr val="tx1"/>
                </a:solidFill>
                <a:effectLst/>
                <a:latin typeface="Times New Roman" pitchFamily="18" charset="0"/>
                <a:ea typeface="+mn-ea"/>
                <a:cs typeface="+mn-cs"/>
              </a:rPr>
            </a:br>
            <a:r>
              <a:rPr lang="en-IN" sz="1200" b="0" i="0" kern="1200" dirty="0" smtClean="0">
                <a:solidFill>
                  <a:schemeClr val="tx1"/>
                </a:solidFill>
                <a:effectLst/>
                <a:latin typeface="Times New Roman" pitchFamily="18" charset="0"/>
                <a:ea typeface="+mn-ea"/>
                <a:cs typeface="+mn-cs"/>
              </a:rPr>
              <a:t>● Multivalued attribute - Multivalued attributes may contain more than one values. For example,</a:t>
            </a:r>
            <a:br>
              <a:rPr lang="en-IN" sz="1200" b="0" i="0" kern="1200" dirty="0" smtClean="0">
                <a:solidFill>
                  <a:schemeClr val="tx1"/>
                </a:solidFill>
                <a:effectLst/>
                <a:latin typeface="Times New Roman" pitchFamily="18" charset="0"/>
                <a:ea typeface="+mn-ea"/>
                <a:cs typeface="+mn-cs"/>
              </a:rPr>
            </a:br>
            <a:r>
              <a:rPr lang="en-IN" sz="1200" b="0" i="0" kern="1200" dirty="0" smtClean="0">
                <a:solidFill>
                  <a:schemeClr val="tx1"/>
                </a:solidFill>
                <a:effectLst/>
                <a:latin typeface="Times New Roman" pitchFamily="18" charset="0"/>
                <a:ea typeface="+mn-ea"/>
                <a:cs typeface="+mn-cs"/>
              </a:rPr>
              <a:t>a person can have more than one phone number, </a:t>
            </a:r>
            <a:r>
              <a:rPr lang="en-IN" sz="1200" b="0" i="0" kern="1200" dirty="0" err="1" smtClean="0">
                <a:solidFill>
                  <a:schemeClr val="tx1"/>
                </a:solidFill>
                <a:effectLst/>
                <a:latin typeface="Times New Roman" pitchFamily="18" charset="0"/>
                <a:ea typeface="+mn-ea"/>
                <a:cs typeface="+mn-cs"/>
              </a:rPr>
              <a:t>email_address</a:t>
            </a:r>
            <a:r>
              <a:rPr lang="en-IN" sz="1200" b="0" i="0" kern="1200" dirty="0" smtClean="0">
                <a:solidFill>
                  <a:schemeClr val="tx1"/>
                </a:solidFill>
                <a:effectLst/>
                <a:latin typeface="Times New Roman" pitchFamily="18" charset="0"/>
                <a:ea typeface="+mn-ea"/>
                <a:cs typeface="+mn-cs"/>
              </a:rPr>
              <a:t>, etc.</a:t>
            </a:r>
            <a:r>
              <a:rPr lang="en-IN" dirty="0" smtClean="0"/>
              <a:t> </a:t>
            </a:r>
            <a:br>
              <a:rPr lang="en-IN" dirty="0" smtClean="0"/>
            </a:br>
            <a:endParaRPr lang="en-IN" dirty="0" smtClean="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Slide Image Placeholder 1"/>
          <p:cNvSpPr>
            <a:spLocks noGrp="1" noRot="1" noChangeAspect="1" noTextEdit="1"/>
          </p:cNvSpPr>
          <p:nvPr>
            <p:ph type="sldImg"/>
          </p:nvPr>
        </p:nvSpPr>
        <p:spPr>
          <a:ln/>
        </p:spPr>
      </p:sp>
      <p:sp>
        <p:nvSpPr>
          <p:cNvPr id="5325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IN" smtClean="0"/>
              <a:t>Continuous value not class</a:t>
            </a:r>
          </a:p>
          <a:p>
            <a:r>
              <a:rPr lang="en-IN" smtClean="0"/>
              <a:t>House value depending on area, no. of bedrooms, etc.</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Image Placeholder 1"/>
          <p:cNvSpPr>
            <a:spLocks noGrp="1" noRot="1" noChangeAspect="1" noTextEdit="1"/>
          </p:cNvSpPr>
          <p:nvPr>
            <p:ph type="sldImg"/>
          </p:nvPr>
        </p:nvSpPr>
        <p:spPr>
          <a:ln/>
        </p:spPr>
      </p:sp>
      <p:sp>
        <p:nvSpPr>
          <p:cNvPr id="5427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IN" dirty="0" smtClean="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Slide Image Placeholder 1"/>
          <p:cNvSpPr>
            <a:spLocks noGrp="1" noRot="1" noChangeAspect="1" noTextEdit="1"/>
          </p:cNvSpPr>
          <p:nvPr>
            <p:ph type="sldImg"/>
          </p:nvPr>
        </p:nvSpPr>
        <p:spPr>
          <a:ln/>
        </p:spPr>
      </p:sp>
      <p:sp>
        <p:nvSpPr>
          <p:cNvPr id="5529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IN" smtClean="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Rot="1" noChangeAspect="1" noChangeArrowheads="1" noTextEdit="1"/>
          </p:cNvSpPr>
          <p:nvPr>
            <p:ph type="sldImg"/>
          </p:nvPr>
        </p:nvSpPr>
        <p:spPr>
          <a:ln/>
        </p:spPr>
      </p:sp>
      <p:sp>
        <p:nvSpPr>
          <p:cNvPr id="5632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IN" b="1" smtClean="0"/>
              <a:t>How Can Outlier Detection Improve Business Analysis?</a:t>
            </a:r>
            <a:endParaRPr lang="en-IN" smtClean="0"/>
          </a:p>
          <a:p>
            <a:r>
              <a:rPr lang="en-IN" smtClean="0"/>
              <a:t>Outlier data points can represent either a) items that are so far outside the norm that they need not be considered or b) the illustration of a very unique and singular category or variable that is worth exploring either to capitalize on a niche or find an area where an organization can offer a unique focus.</a:t>
            </a:r>
          </a:p>
          <a:p>
            <a:r>
              <a:rPr lang="en-IN" smtClean="0"/>
              <a:t>When considering the use of Outlier analysis, a business should first think about why they want to find the outliers and what they will do with that data. That focus will help the business to select the right method of analysis, graphing or plotting to reveal the results they need to see and understand.</a:t>
            </a:r>
          </a:p>
          <a:p>
            <a:r>
              <a:rPr lang="en-IN" smtClean="0"/>
              <a:t>When considering the use of Outlier analysis, it is important to recognize that, when the Outlier analysis is applied to certain datasets, the results will indicate that outliers should be discounted, while in other cases, the outlier results will indicate that the organization should focus solely on those outliers. For example, if an outlier indicates a risk or a mistake, that outlier should be identified and the risk or mistake should be addressed. If an outlier indicates an exceptional result, such as a person that recovered from a particular disease in spite of the fact that most other patients did not survive, the organization will want to perform further analysis on the outlier result to identify the unique aspects that may be responsible for the patient’s recovery.</a:t>
            </a:r>
          </a:p>
          <a:p>
            <a:r>
              <a:rPr lang="en-IN" smtClean="0"/>
              <a:t>When a business uses Outlier analysis, it is important to test the results and analyze the overall dataset and environment to be sure that the presence of outliers does not indicate that the dataset may be more complex than anticipated and may require a different form of analysis.</a:t>
            </a:r>
          </a:p>
          <a:p>
            <a:pPr eaLnBrk="1" hangingPunct="1"/>
            <a:endParaRPr lang="en-US" smtClean="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Rot="1" noChangeAspect="1" noChangeArrowheads="1" noTextEdit="1"/>
          </p:cNvSpPr>
          <p:nvPr>
            <p:ph type="sldImg"/>
          </p:nvPr>
        </p:nvSpPr>
        <p:spPr>
          <a:ln/>
        </p:spPr>
      </p:sp>
      <p:sp>
        <p:nvSpPr>
          <p:cNvPr id="5837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Rot="1" noChangeAspect="1" noChangeArrowheads="1" noTextEdit="1"/>
          </p:cNvSpPr>
          <p:nvPr>
            <p:ph type="sldImg"/>
          </p:nvPr>
        </p:nvSpPr>
        <p:spPr>
          <a:ln/>
        </p:spPr>
      </p:sp>
      <p:sp>
        <p:nvSpPr>
          <p:cNvPr id="4301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Rot="1" noChangeAspect="1" noChangeArrowheads="1" noTextEdit="1"/>
          </p:cNvSpPr>
          <p:nvPr>
            <p:ph type="sldImg"/>
          </p:nvPr>
        </p:nvSpPr>
        <p:spPr>
          <a:ln/>
        </p:spPr>
      </p:sp>
      <p:sp>
        <p:nvSpPr>
          <p:cNvPr id="593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smtClean="0"/>
              <a:t>Add a definition/description of “traditional data analysis”.</a:t>
            </a:r>
          </a:p>
          <a:p>
            <a:pPr eaLnBrk="1" hangingPunct="1"/>
            <a:endParaRPr lang="en-US" dirty="0" smtClean="0"/>
          </a:p>
          <a:p>
            <a:pPr eaLnBrk="1" hangingPunct="1"/>
            <a:endParaRPr lang="en-US" dirty="0" smtClean="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Rot="1" noChangeAspect="1" noChangeArrowheads="1" noTextEdit="1"/>
          </p:cNvSpPr>
          <p:nvPr>
            <p:ph type="sldImg"/>
          </p:nvPr>
        </p:nvSpPr>
        <p:spPr>
          <a:ln/>
        </p:spPr>
      </p:sp>
      <p:sp>
        <p:nvSpPr>
          <p:cNvPr id="593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smtClean="0"/>
              <a:t>Add a definition/description of “traditional data analysis”.</a:t>
            </a:r>
          </a:p>
          <a:p>
            <a:pPr eaLnBrk="1" hangingPunct="1"/>
            <a:endParaRPr lang="en-US" dirty="0" smtClean="0"/>
          </a:p>
          <a:p>
            <a:pPr eaLnBrk="1" hangingPunct="1"/>
            <a:endParaRPr lang="en-US" dirty="0" smtClean="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Rot="1" noChangeAspect="1" noChangeArrowheads="1" noTextEdit="1"/>
          </p:cNvSpPr>
          <p:nvPr>
            <p:ph type="sldImg"/>
          </p:nvPr>
        </p:nvSpPr>
        <p:spPr>
          <a:ln/>
        </p:spPr>
      </p:sp>
      <p:sp>
        <p:nvSpPr>
          <p:cNvPr id="593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smtClean="0"/>
              <a:t>Add a definition/description of “traditional data analysis”.</a:t>
            </a:r>
          </a:p>
          <a:p>
            <a:pPr eaLnBrk="1" hangingPunct="1"/>
            <a:endParaRPr lang="en-US" smtClean="0"/>
          </a:p>
          <a:p>
            <a:pPr eaLnBrk="1" hangingPunct="1"/>
            <a:endParaRPr lang="en-US" smtClean="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Rot="1" noChangeAspect="1" noChangeArrowheads="1" noTextEdit="1"/>
          </p:cNvSpPr>
          <p:nvPr>
            <p:ph type="sldImg"/>
          </p:nvPr>
        </p:nvSpPr>
        <p:spPr>
          <a:ln/>
        </p:spPr>
      </p:sp>
      <p:sp>
        <p:nvSpPr>
          <p:cNvPr id="593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smtClean="0"/>
              <a:t>Add a definition/description of “traditional data analysis”.</a:t>
            </a:r>
          </a:p>
          <a:p>
            <a:pPr eaLnBrk="1" hangingPunct="1"/>
            <a:r>
              <a:rPr lang="en-US" dirty="0" smtClean="0"/>
              <a:t>One student</a:t>
            </a:r>
            <a:r>
              <a:rPr lang="en-US" baseline="0" dirty="0" smtClean="0"/>
              <a:t> can be part of multiple teams – cricket, basketball, etc.</a:t>
            </a:r>
          </a:p>
          <a:p>
            <a:pPr eaLnBrk="1" hangingPunct="1"/>
            <a:r>
              <a:rPr lang="en-US" baseline="0" dirty="0" smtClean="0"/>
              <a:t>One student can be captain of more than one team</a:t>
            </a:r>
          </a:p>
          <a:p>
            <a:pPr eaLnBrk="1" hangingPunct="1"/>
            <a:r>
              <a:rPr lang="en-US" baseline="0" dirty="0" smtClean="0"/>
              <a:t>Every team has only one captain</a:t>
            </a:r>
            <a:endParaRPr lang="en-US" dirty="0" smtClean="0"/>
          </a:p>
          <a:p>
            <a:pPr eaLnBrk="1" hangingPunct="1"/>
            <a:endParaRPr lang="en-US" dirty="0" smtClean="0"/>
          </a:p>
          <a:p>
            <a:pPr eaLnBrk="1" hangingPunct="1"/>
            <a:endParaRPr lang="en-US" dirty="0" smtClean="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Rot="1" noChangeAspect="1" noChangeArrowheads="1" noTextEdit="1"/>
          </p:cNvSpPr>
          <p:nvPr>
            <p:ph type="sldImg"/>
          </p:nvPr>
        </p:nvSpPr>
        <p:spPr>
          <a:ln/>
        </p:spPr>
      </p:sp>
      <p:sp>
        <p:nvSpPr>
          <p:cNvPr id="604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Rot="1" noChangeAspect="1" noChangeArrowheads="1" noTextEdit="1"/>
          </p:cNvSpPr>
          <p:nvPr>
            <p:ph type="sldImg"/>
          </p:nvPr>
        </p:nvSpPr>
        <p:spPr>
          <a:ln/>
        </p:spPr>
      </p:sp>
      <p:sp>
        <p:nvSpPr>
          <p:cNvPr id="6144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Rot="1" noChangeAspect="1" noChangeArrowheads="1" noTextEdit="1"/>
          </p:cNvSpPr>
          <p:nvPr>
            <p:ph type="sldImg"/>
          </p:nvPr>
        </p:nvSpPr>
        <p:spPr>
          <a:ln/>
        </p:spPr>
      </p:sp>
      <p:sp>
        <p:nvSpPr>
          <p:cNvPr id="6246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Rot="1" noChangeAspect="1" noChangeArrowheads="1" noTextEdit="1"/>
          </p:cNvSpPr>
          <p:nvPr>
            <p:ph type="sldImg"/>
          </p:nvPr>
        </p:nvSpPr>
        <p:spPr>
          <a:ln/>
        </p:spPr>
      </p:sp>
      <p:sp>
        <p:nvSpPr>
          <p:cNvPr id="6349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IN" sz="1200" b="0" i="0" kern="1200" dirty="0" smtClean="0">
                <a:solidFill>
                  <a:schemeClr val="tx1"/>
                </a:solidFill>
                <a:effectLst/>
                <a:latin typeface="Times New Roman" pitchFamily="18" charset="0"/>
                <a:ea typeface="+mn-ea"/>
                <a:cs typeface="+mn-cs"/>
              </a:rPr>
              <a:t>Abstraction is </a:t>
            </a:r>
            <a:r>
              <a:rPr lang="en-IN" sz="1200" b="1" i="0" kern="1200" dirty="0" smtClean="0">
                <a:solidFill>
                  <a:schemeClr val="tx1"/>
                </a:solidFill>
                <a:effectLst/>
                <a:latin typeface="Times New Roman" pitchFamily="18" charset="0"/>
                <a:ea typeface="+mn-ea"/>
                <a:cs typeface="+mn-cs"/>
              </a:rPr>
              <a:t>the method of hiding the unwanted information</a:t>
            </a:r>
            <a:r>
              <a:rPr lang="en-IN" sz="1200" b="0" i="0" kern="1200" dirty="0" smtClean="0">
                <a:solidFill>
                  <a:schemeClr val="tx1"/>
                </a:solidFill>
                <a:effectLst/>
                <a:latin typeface="Times New Roman" pitchFamily="18" charset="0"/>
                <a:ea typeface="+mn-ea"/>
                <a:cs typeface="+mn-cs"/>
              </a:rPr>
              <a:t>. Whereas encapsulation is a method to hide the data in a single entity or unit along with a method to protect information from outside.</a:t>
            </a:r>
          </a:p>
          <a:p>
            <a:pPr eaLnBrk="1" hangingPunct="1"/>
            <a:r>
              <a:rPr lang="en-IN" sz="1200" b="0" i="0" kern="1200" dirty="0" smtClean="0">
                <a:solidFill>
                  <a:schemeClr val="tx1"/>
                </a:solidFill>
                <a:effectLst/>
                <a:latin typeface="Times New Roman" pitchFamily="18" charset="0"/>
                <a:ea typeface="+mn-ea"/>
                <a:cs typeface="+mn-cs"/>
              </a:rPr>
              <a:t>Encapsulation means hiding the internal details or mechanics of how an object does something. </a:t>
            </a:r>
            <a:r>
              <a:rPr lang="en-IN" sz="1200" b="1" i="0" kern="1200" dirty="0" smtClean="0">
                <a:solidFill>
                  <a:schemeClr val="tx1"/>
                </a:solidFill>
                <a:effectLst/>
                <a:latin typeface="Times New Roman" pitchFamily="18" charset="0"/>
                <a:ea typeface="+mn-ea"/>
                <a:cs typeface="+mn-cs"/>
              </a:rPr>
              <a:t>Abstraction is outer layout in terms of design</a:t>
            </a:r>
            <a:r>
              <a:rPr lang="en-IN" sz="1200" b="0" i="0" kern="1200" dirty="0" smtClean="0">
                <a:solidFill>
                  <a:schemeClr val="tx1"/>
                </a:solidFill>
                <a:effectLst/>
                <a:latin typeface="Times New Roman" pitchFamily="18" charset="0"/>
                <a:ea typeface="+mn-ea"/>
                <a:cs typeface="+mn-cs"/>
              </a:rPr>
              <a:t>. For Example: - Outer Look of a iPhone, like it has a display screen. </a:t>
            </a:r>
            <a:r>
              <a:rPr lang="en-IN" sz="1200" b="0" i="0" kern="1200" smtClean="0">
                <a:solidFill>
                  <a:schemeClr val="tx1"/>
                </a:solidFill>
                <a:effectLst/>
                <a:latin typeface="Times New Roman" pitchFamily="18" charset="0"/>
                <a:ea typeface="+mn-ea"/>
                <a:cs typeface="+mn-cs"/>
              </a:rPr>
              <a:t>Encapsulation is inner layout in terms of implementation.</a:t>
            </a:r>
            <a:endParaRPr lang="en-US" smtClean="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Rot="1" noChangeAspect="1" noChangeArrowheads="1" noTextEdit="1"/>
          </p:cNvSpPr>
          <p:nvPr>
            <p:ph type="sldImg"/>
          </p:nvPr>
        </p:nvSpPr>
        <p:spPr>
          <a:ln/>
        </p:spPr>
      </p:sp>
      <p:sp>
        <p:nvSpPr>
          <p:cNvPr id="6451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Minimum 3 tables and maximum 5 tables</a:t>
            </a:r>
            <a:endParaRPr lang="en-IN" dirty="0"/>
          </a:p>
        </p:txBody>
      </p:sp>
    </p:spTree>
    <p:extLst>
      <p:ext uri="{BB962C8B-B14F-4D97-AF65-F5344CB8AC3E}">
        <p14:creationId xmlns:p14="http://schemas.microsoft.com/office/powerpoint/2010/main" val="39667971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Rot="1" noChangeAspect="1" noChangeArrowheads="1" noTextEdit="1"/>
          </p:cNvSpPr>
          <p:nvPr>
            <p:ph type="sldImg"/>
          </p:nvPr>
        </p:nvSpPr>
        <p:spPr>
          <a:ln/>
        </p:spPr>
      </p:sp>
      <p:sp>
        <p:nvSpPr>
          <p:cNvPr id="440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IN" sz="1200" b="1" i="0" kern="1200" dirty="0" smtClean="0">
                <a:solidFill>
                  <a:schemeClr val="tx1"/>
                </a:solidFill>
                <a:effectLst/>
                <a:latin typeface="Times New Roman" pitchFamily="18" charset="0"/>
                <a:ea typeface="+mn-ea"/>
                <a:cs typeface="+mn-cs"/>
              </a:rPr>
              <a:t>Scaling out</a:t>
            </a:r>
            <a:r>
              <a:rPr lang="en-IN" sz="1200" b="0" i="0" kern="1200" dirty="0" smtClean="0">
                <a:solidFill>
                  <a:schemeClr val="tx1"/>
                </a:solidFill>
                <a:effectLst/>
                <a:latin typeface="Times New Roman" pitchFamily="18" charset="0"/>
                <a:ea typeface="+mn-ea"/>
                <a:cs typeface="+mn-cs"/>
              </a:rPr>
              <a:t> = adding more components in parallel to spread </a:t>
            </a:r>
            <a:r>
              <a:rPr lang="en-IN" sz="1200" b="1" i="0" kern="1200" dirty="0" smtClean="0">
                <a:solidFill>
                  <a:schemeClr val="tx1"/>
                </a:solidFill>
                <a:effectLst/>
                <a:latin typeface="Times New Roman" pitchFamily="18" charset="0"/>
                <a:ea typeface="+mn-ea"/>
                <a:cs typeface="+mn-cs"/>
              </a:rPr>
              <a:t>out</a:t>
            </a:r>
            <a:r>
              <a:rPr lang="en-IN" sz="1200" b="0" i="0" kern="1200" dirty="0" smtClean="0">
                <a:solidFill>
                  <a:schemeClr val="tx1"/>
                </a:solidFill>
                <a:effectLst/>
                <a:latin typeface="Times New Roman" pitchFamily="18" charset="0"/>
                <a:ea typeface="+mn-ea"/>
                <a:cs typeface="+mn-cs"/>
              </a:rPr>
              <a:t> a load. </a:t>
            </a:r>
            <a:r>
              <a:rPr lang="en-IN" sz="1200" b="1" i="0" kern="1200" dirty="0" smtClean="0">
                <a:solidFill>
                  <a:schemeClr val="tx1"/>
                </a:solidFill>
                <a:effectLst/>
                <a:latin typeface="Times New Roman" pitchFamily="18" charset="0"/>
                <a:ea typeface="+mn-ea"/>
                <a:cs typeface="+mn-cs"/>
              </a:rPr>
              <a:t>Scaling up</a:t>
            </a:r>
            <a:r>
              <a:rPr lang="en-IN" sz="1200" b="0" i="0" kern="1200" dirty="0" smtClean="0">
                <a:solidFill>
                  <a:schemeClr val="tx1"/>
                </a:solidFill>
                <a:effectLst/>
                <a:latin typeface="Times New Roman" pitchFamily="18" charset="0"/>
                <a:ea typeface="+mn-ea"/>
                <a:cs typeface="+mn-cs"/>
              </a:rPr>
              <a:t> = making a component bigger or faster so that it can handle more load.</a:t>
            </a:r>
            <a:endParaRPr lang="en-US" dirty="0" smtClean="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Rot="1" noChangeAspect="1" noChangeArrowheads="1" noTextEdit="1"/>
          </p:cNvSpPr>
          <p:nvPr>
            <p:ph type="sldImg"/>
          </p:nvPr>
        </p:nvSpPr>
        <p:spPr>
          <a:ln/>
        </p:spPr>
      </p:sp>
      <p:sp>
        <p:nvSpPr>
          <p:cNvPr id="6451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Rot="1" noChangeAspect="1" noChangeArrowheads="1" noTextEdit="1"/>
          </p:cNvSpPr>
          <p:nvPr>
            <p:ph type="sldImg"/>
          </p:nvPr>
        </p:nvSpPr>
        <p:spPr>
          <a:ln/>
        </p:spPr>
      </p:sp>
      <p:sp>
        <p:nvSpPr>
          <p:cNvPr id="6451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Rot="1" noChangeAspect="1" noChangeArrowheads="1" noTextEdit="1"/>
          </p:cNvSpPr>
          <p:nvPr>
            <p:ph type="sldImg"/>
          </p:nvPr>
        </p:nvSpPr>
        <p:spPr>
          <a:ln/>
        </p:spPr>
      </p:sp>
      <p:sp>
        <p:nvSpPr>
          <p:cNvPr id="6451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Rot="1" noChangeAspect="1" noChangeArrowheads="1" noTextEdit="1"/>
          </p:cNvSpPr>
          <p:nvPr>
            <p:ph type="sldImg"/>
          </p:nvPr>
        </p:nvSpPr>
        <p:spPr>
          <a:ln/>
        </p:spPr>
      </p:sp>
      <p:sp>
        <p:nvSpPr>
          <p:cNvPr id="6451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Rot="1" noChangeAspect="1" noChangeArrowheads="1" noTextEdit="1"/>
          </p:cNvSpPr>
          <p:nvPr>
            <p:ph type="sldImg"/>
          </p:nvPr>
        </p:nvSpPr>
        <p:spPr>
          <a:ln/>
        </p:spPr>
      </p:sp>
      <p:sp>
        <p:nvSpPr>
          <p:cNvPr id="6553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Rot="1" noChangeAspect="1" noChangeArrowheads="1" noTextEdit="1"/>
          </p:cNvSpPr>
          <p:nvPr>
            <p:ph type="sldImg"/>
          </p:nvPr>
        </p:nvSpPr>
        <p:spPr>
          <a:ln/>
        </p:spPr>
      </p:sp>
      <p:sp>
        <p:nvSpPr>
          <p:cNvPr id="4505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lnSpc>
                <a:spcPct val="110000"/>
              </a:lnSpc>
            </a:pPr>
            <a:r>
              <a:rPr lang="en-US" smtClean="0"/>
              <a:t>1960s:</a:t>
            </a:r>
          </a:p>
          <a:p>
            <a:pPr lvl="1" indent="-182563" eaLnBrk="1" hangingPunct="1">
              <a:lnSpc>
                <a:spcPct val="110000"/>
              </a:lnSpc>
            </a:pPr>
            <a:r>
              <a:rPr lang="en-US" sz="1800" smtClean="0"/>
              <a:t>Data collection, file processing, paper documentation</a:t>
            </a:r>
          </a:p>
          <a:p>
            <a:pPr eaLnBrk="1" hangingPunct="1">
              <a:lnSpc>
                <a:spcPct val="110000"/>
              </a:lnSpc>
            </a:pPr>
            <a:r>
              <a:rPr lang="en-US" smtClean="0"/>
              <a:t>1970s: </a:t>
            </a:r>
          </a:p>
          <a:p>
            <a:pPr lvl="1" indent="-182563" eaLnBrk="1" hangingPunct="1">
              <a:lnSpc>
                <a:spcPct val="110000"/>
              </a:lnSpc>
            </a:pPr>
            <a:r>
              <a:rPr lang="en-US" sz="1800" smtClean="0"/>
              <a:t>Network DB, SQL, Relational data model, relational DBMS implementation</a:t>
            </a:r>
          </a:p>
          <a:p>
            <a:pPr eaLnBrk="1" hangingPunct="1">
              <a:lnSpc>
                <a:spcPct val="110000"/>
              </a:lnSpc>
            </a:pPr>
            <a:r>
              <a:rPr lang="en-US" smtClean="0"/>
              <a:t>1980s: </a:t>
            </a:r>
          </a:p>
          <a:p>
            <a:pPr lvl="1" indent="-182563" eaLnBrk="1" hangingPunct="1">
              <a:lnSpc>
                <a:spcPct val="110000"/>
              </a:lnSpc>
            </a:pPr>
            <a:r>
              <a:rPr lang="en-US" sz="1800" smtClean="0"/>
              <a:t>RDBMS, advanced data models (extended-relational, OO, deductive, etc.) </a:t>
            </a:r>
          </a:p>
          <a:p>
            <a:pPr lvl="1" indent="-182563" eaLnBrk="1" hangingPunct="1">
              <a:lnSpc>
                <a:spcPct val="110000"/>
              </a:lnSpc>
            </a:pPr>
            <a:r>
              <a:rPr lang="en-US" sz="1800" smtClean="0"/>
              <a:t>Application-oriented DBMS (spatial, scientific, engineering, etc.)</a:t>
            </a:r>
          </a:p>
          <a:p>
            <a:pPr eaLnBrk="1" hangingPunct="1">
              <a:lnSpc>
                <a:spcPct val="110000"/>
              </a:lnSpc>
            </a:pPr>
            <a:r>
              <a:rPr lang="en-US" smtClean="0"/>
              <a:t>Late 1980s and 1990s: </a:t>
            </a:r>
          </a:p>
          <a:p>
            <a:pPr lvl="1" indent="-182563" eaLnBrk="1" hangingPunct="1">
              <a:lnSpc>
                <a:spcPct val="110000"/>
              </a:lnSpc>
            </a:pPr>
            <a:r>
              <a:rPr lang="en-US" sz="1800" smtClean="0"/>
              <a:t>Data mining, data warehousing, multimedia databases, and Web databases</a:t>
            </a:r>
          </a:p>
          <a:p>
            <a:pPr eaLnBrk="1" hangingPunct="1">
              <a:lnSpc>
                <a:spcPct val="110000"/>
              </a:lnSpc>
            </a:pPr>
            <a:r>
              <a:rPr lang="en-US" smtClean="0"/>
              <a:t>2000s</a:t>
            </a:r>
          </a:p>
          <a:p>
            <a:pPr lvl="1" indent="-182563" eaLnBrk="1" hangingPunct="1">
              <a:lnSpc>
                <a:spcPct val="110000"/>
              </a:lnSpc>
            </a:pPr>
            <a:r>
              <a:rPr lang="en-US" sz="1800" smtClean="0"/>
              <a:t>Stream data management and mining</a:t>
            </a:r>
          </a:p>
          <a:p>
            <a:pPr lvl="1" indent="-182563" eaLnBrk="1" hangingPunct="1">
              <a:lnSpc>
                <a:spcPct val="110000"/>
              </a:lnSpc>
            </a:pPr>
            <a:r>
              <a:rPr lang="en-US" sz="1800" smtClean="0"/>
              <a:t>Data mining and its applications</a:t>
            </a:r>
          </a:p>
          <a:p>
            <a:pPr lvl="1" indent="-182563" eaLnBrk="1" hangingPunct="1">
              <a:lnSpc>
                <a:spcPct val="110000"/>
              </a:lnSpc>
            </a:pPr>
            <a:r>
              <a:rPr lang="en-US" sz="1800" smtClean="0"/>
              <a:t>Web technology (XML, data integration) and global information systems</a:t>
            </a:r>
            <a:r>
              <a:rPr lang="en-US" sz="900" smtClean="0"/>
              <a:t> </a:t>
            </a: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Rot="1" noChangeAspect="1" noChangeArrowheads="1" noTextEdit="1"/>
          </p:cNvSpPr>
          <p:nvPr>
            <p:ph type="sldImg"/>
          </p:nvPr>
        </p:nvSpPr>
        <p:spPr>
          <a:ln/>
        </p:spPr>
      </p:sp>
      <p:sp>
        <p:nvSpPr>
          <p:cNvPr id="4608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Rot="1" noChangeAspect="1" noChangeArrowheads="1" noTextEdit="1"/>
          </p:cNvSpPr>
          <p:nvPr>
            <p:ph type="sldImg"/>
          </p:nvPr>
        </p:nvSpPr>
        <p:spPr>
          <a:ln/>
        </p:spPr>
      </p:sp>
      <p:sp>
        <p:nvSpPr>
          <p:cNvPr id="4710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Rot="1" noChangeAspect="1" noChangeArrowheads="1" noTextEdit="1"/>
          </p:cNvSpPr>
          <p:nvPr>
            <p:ph type="sldImg"/>
          </p:nvPr>
        </p:nvSpPr>
        <p:spPr>
          <a:ln/>
        </p:spPr>
      </p:sp>
      <p:sp>
        <p:nvSpPr>
          <p:cNvPr id="481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IN" sz="1200" b="0" i="0" kern="1200" dirty="0" smtClean="0">
                <a:solidFill>
                  <a:schemeClr val="tx1"/>
                </a:solidFill>
                <a:effectLst/>
                <a:latin typeface="Times New Roman" pitchFamily="18" charset="0"/>
                <a:ea typeface="+mn-ea"/>
                <a:cs typeface="+mn-cs"/>
              </a:rPr>
              <a:t>SQL Injection</a:t>
            </a:r>
          </a:p>
          <a:p>
            <a:r>
              <a:rPr lang="en-IN" sz="1200" b="0" i="0" kern="1200" dirty="0" smtClean="0">
                <a:solidFill>
                  <a:schemeClr val="tx1"/>
                </a:solidFill>
                <a:effectLst/>
                <a:latin typeface="Times New Roman" pitchFamily="18" charset="0"/>
                <a:ea typeface="+mn-ea"/>
                <a:cs typeface="+mn-cs"/>
              </a:rPr>
              <a:t>SQL injection is a code injection technique that might destroy your database.</a:t>
            </a:r>
          </a:p>
          <a:p>
            <a:r>
              <a:rPr lang="en-IN" sz="1200" b="0" i="0" kern="1200" dirty="0" smtClean="0">
                <a:solidFill>
                  <a:schemeClr val="tx1"/>
                </a:solidFill>
                <a:effectLst/>
                <a:latin typeface="Times New Roman" pitchFamily="18" charset="0"/>
                <a:ea typeface="+mn-ea"/>
                <a:cs typeface="+mn-cs"/>
              </a:rPr>
              <a:t>SQL injection is one of the most common web hacking techniques.</a:t>
            </a:r>
          </a:p>
          <a:p>
            <a:r>
              <a:rPr lang="en-IN" sz="1200" b="0" i="0" kern="1200" dirty="0" smtClean="0">
                <a:solidFill>
                  <a:schemeClr val="tx1"/>
                </a:solidFill>
                <a:effectLst/>
                <a:latin typeface="Times New Roman" pitchFamily="18" charset="0"/>
                <a:ea typeface="+mn-ea"/>
                <a:cs typeface="+mn-cs"/>
              </a:rPr>
              <a:t>SQL injection is the placement of malicious code in SQL statements, via web page input.</a:t>
            </a:r>
          </a:p>
          <a:p>
            <a:pPr eaLnBrk="1" hangingPunct="1"/>
            <a:r>
              <a:rPr lang="en-IN" sz="1200" b="0" i="0" kern="1200" dirty="0" smtClean="0">
                <a:solidFill>
                  <a:schemeClr val="tx1"/>
                </a:solidFill>
                <a:effectLst/>
                <a:latin typeface="Times New Roman" pitchFamily="18" charset="0"/>
                <a:ea typeface="+mn-ea"/>
                <a:cs typeface="+mn-cs"/>
              </a:rPr>
              <a:t>SQL injection usually occurs when you ask a user for input, like their username/</a:t>
            </a:r>
            <a:r>
              <a:rPr lang="en-IN" sz="1200" b="0" i="0" kern="1200" dirty="0" err="1" smtClean="0">
                <a:solidFill>
                  <a:schemeClr val="tx1"/>
                </a:solidFill>
                <a:effectLst/>
                <a:latin typeface="Times New Roman" pitchFamily="18" charset="0"/>
                <a:ea typeface="+mn-ea"/>
                <a:cs typeface="+mn-cs"/>
              </a:rPr>
              <a:t>userid</a:t>
            </a:r>
            <a:r>
              <a:rPr lang="en-IN" sz="1200" b="0" i="0" kern="1200" dirty="0" smtClean="0">
                <a:solidFill>
                  <a:schemeClr val="tx1"/>
                </a:solidFill>
                <a:effectLst/>
                <a:latin typeface="Times New Roman" pitchFamily="18" charset="0"/>
                <a:ea typeface="+mn-ea"/>
                <a:cs typeface="+mn-cs"/>
              </a:rPr>
              <a:t>, and instead of a name/id, the user gives you an SQL statement that you will </a:t>
            </a:r>
            <a:r>
              <a:rPr lang="en-IN" sz="1200" b="1" i="0" kern="1200" dirty="0" smtClean="0">
                <a:solidFill>
                  <a:schemeClr val="tx1"/>
                </a:solidFill>
                <a:effectLst/>
                <a:latin typeface="Times New Roman" pitchFamily="18" charset="0"/>
                <a:ea typeface="+mn-ea"/>
                <a:cs typeface="+mn-cs"/>
              </a:rPr>
              <a:t>unknowingly</a:t>
            </a:r>
            <a:r>
              <a:rPr lang="en-IN" sz="1200" b="0" i="0" kern="1200" dirty="0" smtClean="0">
                <a:solidFill>
                  <a:schemeClr val="tx1"/>
                </a:solidFill>
                <a:effectLst/>
                <a:latin typeface="Times New Roman" pitchFamily="18" charset="0"/>
                <a:ea typeface="+mn-ea"/>
                <a:cs typeface="+mn-cs"/>
              </a:rPr>
              <a:t> run on your database.</a:t>
            </a:r>
          </a:p>
          <a:p>
            <a:pPr eaLnBrk="1" hangingPunct="1"/>
            <a:r>
              <a:rPr lang="en-IN" sz="1200" b="0" i="0" kern="1200" dirty="0" smtClean="0">
                <a:solidFill>
                  <a:schemeClr val="tx1"/>
                </a:solidFill>
                <a:effectLst/>
                <a:latin typeface="Times New Roman" pitchFamily="18" charset="0"/>
                <a:ea typeface="+mn-ea"/>
                <a:cs typeface="+mn-cs"/>
              </a:rPr>
              <a:t>Look at the following example which creates a </a:t>
            </a:r>
            <a:r>
              <a:rPr lang="en-IN" dirty="0" smtClean="0"/>
              <a:t>SELECT</a:t>
            </a:r>
            <a:r>
              <a:rPr lang="en-IN" sz="1200" b="0" i="0" kern="1200" dirty="0" smtClean="0">
                <a:solidFill>
                  <a:schemeClr val="tx1"/>
                </a:solidFill>
                <a:effectLst/>
                <a:latin typeface="Times New Roman" pitchFamily="18" charset="0"/>
                <a:ea typeface="+mn-ea"/>
                <a:cs typeface="+mn-cs"/>
              </a:rPr>
              <a:t> statement by adding a variable (</a:t>
            </a:r>
            <a:r>
              <a:rPr lang="en-IN" sz="1200" b="0" i="0" kern="1200" dirty="0" err="1" smtClean="0">
                <a:solidFill>
                  <a:schemeClr val="tx1"/>
                </a:solidFill>
                <a:effectLst/>
                <a:latin typeface="Times New Roman" pitchFamily="18" charset="0"/>
                <a:ea typeface="+mn-ea"/>
                <a:cs typeface="+mn-cs"/>
              </a:rPr>
              <a:t>txtUserId</a:t>
            </a:r>
            <a:r>
              <a:rPr lang="en-IN" sz="1200" b="0" i="0" kern="1200" dirty="0" smtClean="0">
                <a:solidFill>
                  <a:schemeClr val="tx1"/>
                </a:solidFill>
                <a:effectLst/>
                <a:latin typeface="Times New Roman" pitchFamily="18" charset="0"/>
                <a:ea typeface="+mn-ea"/>
                <a:cs typeface="+mn-cs"/>
              </a:rPr>
              <a:t>) to a select string. The variable is fetched from user input (</a:t>
            </a:r>
            <a:r>
              <a:rPr lang="en-IN" sz="1200" b="0" i="0" kern="1200" dirty="0" err="1" smtClean="0">
                <a:solidFill>
                  <a:schemeClr val="tx1"/>
                </a:solidFill>
                <a:effectLst/>
                <a:latin typeface="Times New Roman" pitchFamily="18" charset="0"/>
                <a:ea typeface="+mn-ea"/>
                <a:cs typeface="+mn-cs"/>
              </a:rPr>
              <a:t>getRequestString</a:t>
            </a:r>
            <a:r>
              <a:rPr lang="en-IN" sz="1200" b="0" i="0" kern="1200" dirty="0" smtClean="0">
                <a:solidFill>
                  <a:schemeClr val="tx1"/>
                </a:solidFill>
                <a:effectLst/>
                <a:latin typeface="Times New Roman" pitchFamily="18" charset="0"/>
                <a:ea typeface="+mn-ea"/>
                <a:cs typeface="+mn-cs"/>
              </a:rPr>
              <a:t>):</a:t>
            </a:r>
          </a:p>
          <a:p>
            <a:pPr eaLnBrk="1" hangingPunct="1"/>
            <a:r>
              <a:rPr lang="en-IN" sz="1200" b="0" i="0" kern="1200" dirty="0" err="1" smtClean="0">
                <a:solidFill>
                  <a:schemeClr val="tx1"/>
                </a:solidFill>
                <a:effectLst/>
                <a:latin typeface="Times New Roman" pitchFamily="18" charset="0"/>
                <a:ea typeface="+mn-ea"/>
                <a:cs typeface="+mn-cs"/>
              </a:rPr>
              <a:t>txtUserId</a:t>
            </a:r>
            <a:r>
              <a:rPr lang="en-IN" sz="1200" b="0" i="0" kern="1200" dirty="0" smtClean="0">
                <a:solidFill>
                  <a:schemeClr val="tx1"/>
                </a:solidFill>
                <a:effectLst/>
                <a:latin typeface="Times New Roman" pitchFamily="18" charset="0"/>
                <a:ea typeface="+mn-ea"/>
                <a:cs typeface="+mn-cs"/>
              </a:rPr>
              <a:t> = </a:t>
            </a:r>
            <a:r>
              <a:rPr lang="en-IN" sz="1200" b="0" i="0" kern="1200" dirty="0" err="1" smtClean="0">
                <a:solidFill>
                  <a:schemeClr val="tx1"/>
                </a:solidFill>
                <a:effectLst/>
                <a:latin typeface="Times New Roman" pitchFamily="18" charset="0"/>
                <a:ea typeface="+mn-ea"/>
                <a:cs typeface="+mn-cs"/>
              </a:rPr>
              <a:t>getRequestString</a:t>
            </a:r>
            <a:r>
              <a:rPr lang="en-IN" sz="1200" b="0" i="0" kern="1200" dirty="0" smtClean="0">
                <a:solidFill>
                  <a:schemeClr val="tx1"/>
                </a:solidFill>
                <a:effectLst/>
                <a:latin typeface="Times New Roman" pitchFamily="18" charset="0"/>
                <a:ea typeface="+mn-ea"/>
                <a:cs typeface="+mn-cs"/>
              </a:rPr>
              <a:t>("</a:t>
            </a:r>
            <a:r>
              <a:rPr lang="en-IN" sz="1200" b="0" i="0" kern="1200" dirty="0" err="1" smtClean="0">
                <a:solidFill>
                  <a:schemeClr val="tx1"/>
                </a:solidFill>
                <a:effectLst/>
                <a:latin typeface="Times New Roman" pitchFamily="18" charset="0"/>
                <a:ea typeface="+mn-ea"/>
                <a:cs typeface="+mn-cs"/>
              </a:rPr>
              <a:t>UserId</a:t>
            </a:r>
            <a:r>
              <a:rPr lang="en-IN" sz="1200" b="0" i="0" kern="1200" dirty="0" smtClean="0">
                <a:solidFill>
                  <a:schemeClr val="tx1"/>
                </a:solidFill>
                <a:effectLst/>
                <a:latin typeface="Times New Roman" pitchFamily="18" charset="0"/>
                <a:ea typeface="+mn-ea"/>
                <a:cs typeface="+mn-cs"/>
              </a:rPr>
              <a:t>");</a:t>
            </a:r>
            <a:r>
              <a:rPr lang="en-IN" dirty="0" smtClean="0"/>
              <a:t/>
            </a:r>
            <a:br>
              <a:rPr lang="en-IN" dirty="0" smtClean="0"/>
            </a:br>
            <a:r>
              <a:rPr lang="en-IN" sz="1200" b="0" i="0" kern="1200" dirty="0" err="1" smtClean="0">
                <a:solidFill>
                  <a:schemeClr val="tx1"/>
                </a:solidFill>
                <a:effectLst/>
                <a:latin typeface="Times New Roman" pitchFamily="18" charset="0"/>
                <a:ea typeface="+mn-ea"/>
                <a:cs typeface="+mn-cs"/>
              </a:rPr>
              <a:t>txtSQL</a:t>
            </a:r>
            <a:r>
              <a:rPr lang="en-IN" sz="1200" b="0" i="0" kern="1200" dirty="0" smtClean="0">
                <a:solidFill>
                  <a:schemeClr val="tx1"/>
                </a:solidFill>
                <a:effectLst/>
                <a:latin typeface="Times New Roman" pitchFamily="18" charset="0"/>
                <a:ea typeface="+mn-ea"/>
                <a:cs typeface="+mn-cs"/>
              </a:rPr>
              <a:t> = "SELECT * FROM Users WHERE </a:t>
            </a:r>
            <a:r>
              <a:rPr lang="en-IN" sz="1200" b="0" i="0" kern="1200" dirty="0" err="1" smtClean="0">
                <a:solidFill>
                  <a:schemeClr val="tx1"/>
                </a:solidFill>
                <a:effectLst/>
                <a:latin typeface="Times New Roman" pitchFamily="18" charset="0"/>
                <a:ea typeface="+mn-ea"/>
                <a:cs typeface="+mn-cs"/>
              </a:rPr>
              <a:t>UserId</a:t>
            </a:r>
            <a:r>
              <a:rPr lang="en-IN" sz="1200" b="0" i="0" kern="1200" dirty="0" smtClean="0">
                <a:solidFill>
                  <a:schemeClr val="tx1"/>
                </a:solidFill>
                <a:effectLst/>
                <a:latin typeface="Times New Roman" pitchFamily="18" charset="0"/>
                <a:ea typeface="+mn-ea"/>
                <a:cs typeface="+mn-cs"/>
              </a:rPr>
              <a:t> = " + </a:t>
            </a:r>
            <a:r>
              <a:rPr lang="en-IN" sz="1200" b="0" i="0" kern="1200" dirty="0" err="1" smtClean="0">
                <a:solidFill>
                  <a:schemeClr val="tx1"/>
                </a:solidFill>
                <a:effectLst/>
                <a:latin typeface="Times New Roman" pitchFamily="18" charset="0"/>
                <a:ea typeface="+mn-ea"/>
                <a:cs typeface="+mn-cs"/>
              </a:rPr>
              <a:t>txtUserId</a:t>
            </a:r>
            <a:r>
              <a:rPr lang="en-IN" sz="1200" b="0" i="0" kern="1200" dirty="0" smtClean="0">
                <a:solidFill>
                  <a:schemeClr val="tx1"/>
                </a:solidFill>
                <a:effectLst/>
                <a:latin typeface="Times New Roman" pitchFamily="18" charset="0"/>
                <a:ea typeface="+mn-ea"/>
                <a:cs typeface="+mn-cs"/>
              </a:rPr>
              <a:t>;</a:t>
            </a:r>
            <a:endParaRPr lang="en-US" dirty="0" smtClean="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Rot="1" noChangeAspect="1" noChangeArrowheads="1" noTextEdit="1"/>
          </p:cNvSpPr>
          <p:nvPr>
            <p:ph type="sldImg"/>
          </p:nvPr>
        </p:nvSpPr>
        <p:spPr>
          <a:ln/>
        </p:spPr>
      </p:sp>
      <p:sp>
        <p:nvSpPr>
          <p:cNvPr id="4915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IN" sz="1200" b="0" i="0" kern="1200" dirty="0" smtClean="0">
                <a:solidFill>
                  <a:schemeClr val="tx1"/>
                </a:solidFill>
                <a:effectLst/>
                <a:latin typeface="Times New Roman" pitchFamily="18" charset="0"/>
                <a:ea typeface="+mn-ea"/>
                <a:cs typeface="+mn-cs"/>
              </a:rPr>
              <a:t>Crash Recovery, Instance Recovery, Media Recovery for an Oracle database</a:t>
            </a:r>
          </a:p>
          <a:p>
            <a:r>
              <a:rPr lang="en-IN" dirty="0" smtClean="0"/>
              <a:t/>
            </a:r>
            <a:br>
              <a:rPr lang="en-IN" dirty="0" smtClean="0"/>
            </a:br>
            <a:r>
              <a:rPr lang="en-IN" sz="1200" b="1" i="0" kern="1200" dirty="0" smtClean="0">
                <a:solidFill>
                  <a:schemeClr val="tx1"/>
                </a:solidFill>
                <a:effectLst/>
                <a:latin typeface="Times New Roman" pitchFamily="18" charset="0"/>
                <a:ea typeface="+mn-ea"/>
                <a:cs typeface="+mn-cs"/>
              </a:rPr>
              <a:t>Here is the big picture of the Crash Recovery, Instance Recovery, Media Recovery and Block Media Recovery for an Oracle database :</a:t>
            </a:r>
            <a:endParaRPr lang="en-IN" sz="1200" b="0" i="0" kern="1200" dirty="0" smtClean="0">
              <a:solidFill>
                <a:schemeClr val="tx1"/>
              </a:solidFill>
              <a:effectLst/>
              <a:latin typeface="Times New Roman" pitchFamily="18" charset="0"/>
              <a:ea typeface="+mn-ea"/>
              <a:cs typeface="+mn-cs"/>
            </a:endParaRPr>
          </a:p>
          <a:p>
            <a:r>
              <a:rPr lang="en-IN" sz="1200" b="0" i="0" kern="1200" dirty="0" smtClean="0">
                <a:solidFill>
                  <a:schemeClr val="tx1"/>
                </a:solidFill>
                <a:effectLst/>
                <a:latin typeface="Times New Roman" pitchFamily="18" charset="0"/>
                <a:ea typeface="+mn-ea"/>
                <a:cs typeface="+mn-cs"/>
              </a:rPr>
              <a:t/>
            </a:r>
            <a:br>
              <a:rPr lang="en-IN" sz="1200" b="0" i="0" kern="1200" dirty="0" smtClean="0">
                <a:solidFill>
                  <a:schemeClr val="tx1"/>
                </a:solidFill>
                <a:effectLst/>
                <a:latin typeface="Times New Roman" pitchFamily="18" charset="0"/>
                <a:ea typeface="+mn-ea"/>
                <a:cs typeface="+mn-cs"/>
              </a:rPr>
            </a:br>
            <a:r>
              <a:rPr lang="en-IN" sz="1200" b="0" i="0" kern="1200" dirty="0" smtClean="0">
                <a:solidFill>
                  <a:schemeClr val="tx1"/>
                </a:solidFill>
                <a:effectLst/>
                <a:latin typeface="Times New Roman" pitchFamily="18" charset="0"/>
                <a:ea typeface="+mn-ea"/>
                <a:cs typeface="+mn-cs"/>
              </a:rPr>
              <a:t>----------------------------------------------</a:t>
            </a:r>
            <a:br>
              <a:rPr lang="en-IN" sz="1200" b="0" i="0" kern="1200" dirty="0" smtClean="0">
                <a:solidFill>
                  <a:schemeClr val="tx1"/>
                </a:solidFill>
                <a:effectLst/>
                <a:latin typeface="Times New Roman" pitchFamily="18" charset="0"/>
                <a:ea typeface="+mn-ea"/>
                <a:cs typeface="+mn-cs"/>
              </a:rPr>
            </a:br>
            <a:r>
              <a:rPr lang="en-IN" sz="1200" b="0" i="0" kern="1200" dirty="0" smtClean="0">
                <a:solidFill>
                  <a:schemeClr val="tx1"/>
                </a:solidFill>
                <a:effectLst/>
                <a:latin typeface="Times New Roman" pitchFamily="18" charset="0"/>
                <a:ea typeface="+mn-ea"/>
                <a:cs typeface="+mn-cs"/>
              </a:rPr>
              <a:t>--- crash recovery &amp; instance recovery ---&gt; no ARC log needed</a:t>
            </a:r>
            <a:br>
              <a:rPr lang="en-IN" sz="1200" b="0" i="0" kern="1200" dirty="0" smtClean="0">
                <a:solidFill>
                  <a:schemeClr val="tx1"/>
                </a:solidFill>
                <a:effectLst/>
                <a:latin typeface="Times New Roman" pitchFamily="18" charset="0"/>
                <a:ea typeface="+mn-ea"/>
                <a:cs typeface="+mn-cs"/>
              </a:rPr>
            </a:br>
            <a:r>
              <a:rPr lang="en-IN" sz="1200" b="0" i="0" kern="1200" dirty="0" smtClean="0">
                <a:solidFill>
                  <a:schemeClr val="tx1"/>
                </a:solidFill>
                <a:effectLst/>
                <a:latin typeface="Times New Roman" pitchFamily="18" charset="0"/>
                <a:ea typeface="+mn-ea"/>
                <a:cs typeface="+mn-cs"/>
              </a:rPr>
              <a:t>----------------------------------------------</a:t>
            </a:r>
            <a:br>
              <a:rPr lang="en-IN" sz="1200" b="0" i="0" kern="1200" dirty="0" smtClean="0">
                <a:solidFill>
                  <a:schemeClr val="tx1"/>
                </a:solidFill>
                <a:effectLst/>
                <a:latin typeface="Times New Roman" pitchFamily="18" charset="0"/>
                <a:ea typeface="+mn-ea"/>
                <a:cs typeface="+mn-cs"/>
              </a:rPr>
            </a:br>
            <a:r>
              <a:rPr lang="en-IN" sz="1200" b="0" i="0" kern="1200" dirty="0" smtClean="0">
                <a:solidFill>
                  <a:schemeClr val="tx1"/>
                </a:solidFill>
                <a:effectLst/>
                <a:latin typeface="Times New Roman" pitchFamily="18" charset="0"/>
                <a:ea typeface="+mn-ea"/>
                <a:cs typeface="+mn-cs"/>
              </a:rPr>
              <a:t/>
            </a:r>
            <a:br>
              <a:rPr lang="en-IN" sz="1200" b="0" i="0" kern="1200" dirty="0" smtClean="0">
                <a:solidFill>
                  <a:schemeClr val="tx1"/>
                </a:solidFill>
                <a:effectLst/>
                <a:latin typeface="Times New Roman" pitchFamily="18" charset="0"/>
                <a:ea typeface="+mn-ea"/>
                <a:cs typeface="+mn-cs"/>
              </a:rPr>
            </a:br>
            <a:r>
              <a:rPr lang="en-IN" sz="1200" b="1" i="0" kern="1200" dirty="0" smtClean="0">
                <a:solidFill>
                  <a:schemeClr val="tx1"/>
                </a:solidFill>
                <a:effectLst/>
                <a:latin typeface="Times New Roman" pitchFamily="18" charset="0"/>
                <a:ea typeface="+mn-ea"/>
                <a:cs typeface="+mn-cs"/>
              </a:rPr>
              <a:t>crash recovery </a:t>
            </a:r>
            <a:r>
              <a:rPr lang="en-IN" sz="1200" b="0" i="0" kern="1200" dirty="0" smtClean="0">
                <a:solidFill>
                  <a:schemeClr val="tx1"/>
                </a:solidFill>
                <a:effectLst/>
                <a:latin typeface="Times New Roman" pitchFamily="18" charset="0"/>
                <a:ea typeface="+mn-ea"/>
                <a:cs typeface="+mn-cs"/>
              </a:rPr>
              <a:t>= failure either when a single-instance database fails or all instances of an</a:t>
            </a:r>
            <a:br>
              <a:rPr lang="en-IN" sz="1200" b="0" i="0" kern="1200" dirty="0" smtClean="0">
                <a:solidFill>
                  <a:schemeClr val="tx1"/>
                </a:solidFill>
                <a:effectLst/>
                <a:latin typeface="Times New Roman" pitchFamily="18" charset="0"/>
                <a:ea typeface="+mn-ea"/>
                <a:cs typeface="+mn-cs"/>
              </a:rPr>
            </a:br>
            <a:r>
              <a:rPr lang="en-IN" sz="1200" b="0" i="0" kern="1200" dirty="0" smtClean="0">
                <a:solidFill>
                  <a:schemeClr val="tx1"/>
                </a:solidFill>
                <a:effectLst/>
                <a:latin typeface="Times New Roman" pitchFamily="18" charset="0"/>
                <a:ea typeface="+mn-ea"/>
                <a:cs typeface="+mn-cs"/>
              </a:rPr>
              <a:t>Oracle RAC database fail.</a:t>
            </a:r>
            <a:br>
              <a:rPr lang="en-IN" sz="1200" b="0" i="0" kern="1200" dirty="0" smtClean="0">
                <a:solidFill>
                  <a:schemeClr val="tx1"/>
                </a:solidFill>
                <a:effectLst/>
                <a:latin typeface="Times New Roman" pitchFamily="18" charset="0"/>
                <a:ea typeface="+mn-ea"/>
                <a:cs typeface="+mn-cs"/>
              </a:rPr>
            </a:br>
            <a:r>
              <a:rPr lang="en-IN" sz="1200" b="1" i="0" kern="1200" dirty="0" smtClean="0">
                <a:solidFill>
                  <a:schemeClr val="tx1"/>
                </a:solidFill>
                <a:effectLst/>
                <a:latin typeface="Times New Roman" pitchFamily="18" charset="0"/>
                <a:ea typeface="+mn-ea"/>
                <a:cs typeface="+mn-cs"/>
              </a:rPr>
              <a:t>instance recovery</a:t>
            </a:r>
            <a:r>
              <a:rPr lang="en-IN" sz="1200" b="0" i="0" kern="1200" dirty="0" smtClean="0">
                <a:solidFill>
                  <a:schemeClr val="tx1"/>
                </a:solidFill>
                <a:effectLst/>
                <a:latin typeface="Times New Roman" pitchFamily="18" charset="0"/>
                <a:ea typeface="+mn-ea"/>
                <a:cs typeface="+mn-cs"/>
              </a:rPr>
              <a:t> = on RAC when 1 or more instances are still up and working.</a:t>
            </a:r>
            <a:br>
              <a:rPr lang="en-IN" sz="1200" b="0" i="0" kern="1200" dirty="0" smtClean="0">
                <a:solidFill>
                  <a:schemeClr val="tx1"/>
                </a:solidFill>
                <a:effectLst/>
                <a:latin typeface="Times New Roman" pitchFamily="18" charset="0"/>
                <a:ea typeface="+mn-ea"/>
                <a:cs typeface="+mn-cs"/>
              </a:rPr>
            </a:br>
            <a:r>
              <a:rPr lang="en-IN" sz="1200" b="0" i="0" kern="1200" dirty="0" smtClean="0">
                <a:solidFill>
                  <a:schemeClr val="tx1"/>
                </a:solidFill>
                <a:effectLst/>
                <a:latin typeface="Times New Roman" pitchFamily="18" charset="0"/>
                <a:ea typeface="+mn-ea"/>
                <a:cs typeface="+mn-cs"/>
              </a:rPr>
              <a:t/>
            </a:r>
            <a:br>
              <a:rPr lang="en-IN" sz="1200" b="0" i="0" kern="1200" dirty="0" smtClean="0">
                <a:solidFill>
                  <a:schemeClr val="tx1"/>
                </a:solidFill>
                <a:effectLst/>
                <a:latin typeface="Times New Roman" pitchFamily="18" charset="0"/>
                <a:ea typeface="+mn-ea"/>
                <a:cs typeface="+mn-cs"/>
              </a:rPr>
            </a:br>
            <a:r>
              <a:rPr lang="en-IN" sz="1200" b="0" i="0" kern="1200" dirty="0" smtClean="0">
                <a:solidFill>
                  <a:schemeClr val="tx1"/>
                </a:solidFill>
                <a:effectLst/>
                <a:latin typeface="Times New Roman" pitchFamily="18" charset="0"/>
                <a:ea typeface="+mn-ea"/>
                <a:cs typeface="+mn-cs"/>
              </a:rPr>
              <a:t/>
            </a:r>
            <a:br>
              <a:rPr lang="en-IN" sz="1200" b="0" i="0" kern="1200" dirty="0" smtClean="0">
                <a:solidFill>
                  <a:schemeClr val="tx1"/>
                </a:solidFill>
                <a:effectLst/>
                <a:latin typeface="Times New Roman" pitchFamily="18" charset="0"/>
                <a:ea typeface="+mn-ea"/>
                <a:cs typeface="+mn-cs"/>
              </a:rPr>
            </a:br>
            <a:r>
              <a:rPr lang="en-IN" sz="1200" b="0" i="0" kern="1200" dirty="0" smtClean="0">
                <a:solidFill>
                  <a:schemeClr val="tx1"/>
                </a:solidFill>
                <a:effectLst/>
                <a:latin typeface="Times New Roman" pitchFamily="18" charset="0"/>
                <a:ea typeface="+mn-ea"/>
                <a:cs typeface="+mn-cs"/>
              </a:rPr>
              <a:t>For crash recovery &amp; instance recovery there is the same recovery mechanism:</a:t>
            </a:r>
            <a:br>
              <a:rPr lang="en-IN" sz="1200" b="0" i="0" kern="1200" dirty="0" smtClean="0">
                <a:solidFill>
                  <a:schemeClr val="tx1"/>
                </a:solidFill>
                <a:effectLst/>
                <a:latin typeface="Times New Roman" pitchFamily="18" charset="0"/>
                <a:ea typeface="+mn-ea"/>
                <a:cs typeface="+mn-cs"/>
              </a:rPr>
            </a:br>
            <a:r>
              <a:rPr lang="en-IN" sz="1200" b="0" i="0" kern="1200" dirty="0" smtClean="0">
                <a:solidFill>
                  <a:schemeClr val="tx1"/>
                </a:solidFill>
                <a:effectLst/>
                <a:latin typeface="Times New Roman" pitchFamily="18" charset="0"/>
                <a:ea typeface="+mn-ea"/>
                <a:cs typeface="+mn-cs"/>
              </a:rPr>
              <a:t/>
            </a:r>
            <a:br>
              <a:rPr lang="en-IN" sz="1200" b="0" i="0" kern="1200" dirty="0" smtClean="0">
                <a:solidFill>
                  <a:schemeClr val="tx1"/>
                </a:solidFill>
                <a:effectLst/>
                <a:latin typeface="Times New Roman" pitchFamily="18" charset="0"/>
                <a:ea typeface="+mn-ea"/>
                <a:cs typeface="+mn-cs"/>
              </a:rPr>
            </a:br>
            <a:r>
              <a:rPr lang="en-IN" sz="1200" b="0" i="0" kern="1200" dirty="0" smtClean="0">
                <a:solidFill>
                  <a:schemeClr val="tx1"/>
                </a:solidFill>
                <a:effectLst/>
                <a:latin typeface="Times New Roman" pitchFamily="18" charset="0"/>
                <a:ea typeface="+mn-ea"/>
                <a:cs typeface="+mn-cs"/>
              </a:rPr>
              <a:t>1. cache recovery (</a:t>
            </a:r>
            <a:r>
              <a:rPr lang="en-IN" sz="1200" b="0" i="0" u="sng" kern="1200" dirty="0" smtClean="0">
                <a:solidFill>
                  <a:schemeClr val="tx1"/>
                </a:solidFill>
                <a:effectLst/>
                <a:latin typeface="Times New Roman" pitchFamily="18" charset="0"/>
                <a:ea typeface="+mn-ea"/>
                <a:cs typeface="+mn-cs"/>
              </a:rPr>
              <a:t>rolling forward</a:t>
            </a:r>
            <a:r>
              <a:rPr lang="en-IN" sz="1200" b="0" i="0" kern="1200" dirty="0" smtClean="0">
                <a:solidFill>
                  <a:schemeClr val="tx1"/>
                </a:solidFill>
                <a:effectLst/>
                <a:latin typeface="Times New Roman" pitchFamily="18" charset="0"/>
                <a:ea typeface="+mn-ea"/>
                <a:cs typeface="+mn-cs"/>
              </a:rPr>
              <a:t>) -&gt; all the redo log from the last CKPT (committed + uncommitted data)</a:t>
            </a:r>
            <a:br>
              <a:rPr lang="en-IN" sz="1200" b="0" i="0" kern="1200" dirty="0" smtClean="0">
                <a:solidFill>
                  <a:schemeClr val="tx1"/>
                </a:solidFill>
                <a:effectLst/>
                <a:latin typeface="Times New Roman" pitchFamily="18" charset="0"/>
                <a:ea typeface="+mn-ea"/>
                <a:cs typeface="+mn-cs"/>
              </a:rPr>
            </a:br>
            <a:r>
              <a:rPr lang="en-IN" sz="1200" b="0" i="0" kern="1200" dirty="0" smtClean="0">
                <a:solidFill>
                  <a:schemeClr val="tx1"/>
                </a:solidFill>
                <a:effectLst/>
                <a:latin typeface="Times New Roman" pitchFamily="18" charset="0"/>
                <a:ea typeface="+mn-ea"/>
                <a:cs typeface="+mn-cs"/>
              </a:rPr>
              <a:t>1. transaction recovery (</a:t>
            </a:r>
            <a:r>
              <a:rPr lang="en-IN" sz="1200" b="0" i="0" u="sng" kern="1200" dirty="0" smtClean="0">
                <a:solidFill>
                  <a:schemeClr val="tx1"/>
                </a:solidFill>
                <a:effectLst/>
                <a:latin typeface="Times New Roman" pitchFamily="18" charset="0"/>
                <a:ea typeface="+mn-ea"/>
                <a:cs typeface="+mn-cs"/>
              </a:rPr>
              <a:t>rolling back</a:t>
            </a:r>
            <a:r>
              <a:rPr lang="en-IN" sz="1200" b="0" i="0" kern="1200" dirty="0" smtClean="0">
                <a:solidFill>
                  <a:schemeClr val="tx1"/>
                </a:solidFill>
                <a:effectLst/>
                <a:latin typeface="Times New Roman" pitchFamily="18" charset="0"/>
                <a:ea typeface="+mn-ea"/>
                <a:cs typeface="+mn-cs"/>
              </a:rPr>
              <a:t>) -&gt; uncommitted transactions are rolled back.</a:t>
            </a:r>
            <a:br>
              <a:rPr lang="en-IN" sz="1200" b="0" i="0" kern="1200" dirty="0" smtClean="0">
                <a:solidFill>
                  <a:schemeClr val="tx1"/>
                </a:solidFill>
                <a:effectLst/>
                <a:latin typeface="Times New Roman" pitchFamily="18" charset="0"/>
                <a:ea typeface="+mn-ea"/>
                <a:cs typeface="+mn-cs"/>
              </a:rPr>
            </a:br>
            <a:r>
              <a:rPr lang="en-IN" sz="1200" b="0" i="0" kern="1200" dirty="0" smtClean="0">
                <a:solidFill>
                  <a:schemeClr val="tx1"/>
                </a:solidFill>
                <a:effectLst/>
                <a:latin typeface="Times New Roman" pitchFamily="18" charset="0"/>
                <a:ea typeface="+mn-ea"/>
                <a:cs typeface="+mn-cs"/>
              </a:rPr>
              <a:t/>
            </a:r>
            <a:br>
              <a:rPr lang="en-IN" sz="1200" b="0" i="0" kern="1200" dirty="0" smtClean="0">
                <a:solidFill>
                  <a:schemeClr val="tx1"/>
                </a:solidFill>
                <a:effectLst/>
                <a:latin typeface="Times New Roman" pitchFamily="18" charset="0"/>
                <a:ea typeface="+mn-ea"/>
                <a:cs typeface="+mn-cs"/>
              </a:rPr>
            </a:br>
            <a:r>
              <a:rPr lang="en-IN" sz="1200" b="0" i="0" kern="1200" dirty="0" smtClean="0">
                <a:solidFill>
                  <a:schemeClr val="tx1"/>
                </a:solidFill>
                <a:effectLst/>
                <a:latin typeface="Times New Roman" pitchFamily="18" charset="0"/>
                <a:ea typeface="+mn-ea"/>
                <a:cs typeface="+mn-cs"/>
              </a:rPr>
              <a:t/>
            </a:r>
            <a:br>
              <a:rPr lang="en-IN" sz="1200" b="0" i="0" kern="1200" dirty="0" smtClean="0">
                <a:solidFill>
                  <a:schemeClr val="tx1"/>
                </a:solidFill>
                <a:effectLst/>
                <a:latin typeface="Times New Roman" pitchFamily="18" charset="0"/>
                <a:ea typeface="+mn-ea"/>
                <a:cs typeface="+mn-cs"/>
              </a:rPr>
            </a:br>
            <a:r>
              <a:rPr lang="en-IN" sz="1200" b="0" i="0" kern="1200" dirty="0" smtClean="0">
                <a:solidFill>
                  <a:schemeClr val="tx1"/>
                </a:solidFill>
                <a:effectLst/>
                <a:latin typeface="Times New Roman" pitchFamily="18" charset="0"/>
                <a:ea typeface="+mn-ea"/>
                <a:cs typeface="+mn-cs"/>
              </a:rPr>
              <a:t>------------------------------------------------</a:t>
            </a:r>
            <a:br>
              <a:rPr lang="en-IN" sz="1200" b="0" i="0" kern="1200" dirty="0" smtClean="0">
                <a:solidFill>
                  <a:schemeClr val="tx1"/>
                </a:solidFill>
                <a:effectLst/>
                <a:latin typeface="Times New Roman" pitchFamily="18" charset="0"/>
                <a:ea typeface="+mn-ea"/>
                <a:cs typeface="+mn-cs"/>
              </a:rPr>
            </a:br>
            <a:r>
              <a:rPr lang="en-IN" sz="1200" b="0" i="0" kern="1200" dirty="0" smtClean="0">
                <a:solidFill>
                  <a:schemeClr val="tx1"/>
                </a:solidFill>
                <a:effectLst/>
                <a:latin typeface="Times New Roman" pitchFamily="18" charset="0"/>
                <a:ea typeface="+mn-ea"/>
                <a:cs typeface="+mn-cs"/>
              </a:rPr>
              <a:t>--- media recovery &amp; block media recovery ---&gt; ARC log needed</a:t>
            </a:r>
            <a:br>
              <a:rPr lang="en-IN" sz="1200" b="0" i="0" kern="1200" dirty="0" smtClean="0">
                <a:solidFill>
                  <a:schemeClr val="tx1"/>
                </a:solidFill>
                <a:effectLst/>
                <a:latin typeface="Times New Roman" pitchFamily="18" charset="0"/>
                <a:ea typeface="+mn-ea"/>
                <a:cs typeface="+mn-cs"/>
              </a:rPr>
            </a:br>
            <a:r>
              <a:rPr lang="en-IN" sz="1200" b="0" i="0" kern="1200" dirty="0" smtClean="0">
                <a:solidFill>
                  <a:schemeClr val="tx1"/>
                </a:solidFill>
                <a:effectLst/>
                <a:latin typeface="Times New Roman" pitchFamily="18" charset="0"/>
                <a:ea typeface="+mn-ea"/>
                <a:cs typeface="+mn-cs"/>
              </a:rPr>
              <a:t>------------------------------------------------</a:t>
            </a:r>
            <a:br>
              <a:rPr lang="en-IN" sz="1200" b="0" i="0" kern="1200" dirty="0" smtClean="0">
                <a:solidFill>
                  <a:schemeClr val="tx1"/>
                </a:solidFill>
                <a:effectLst/>
                <a:latin typeface="Times New Roman" pitchFamily="18" charset="0"/>
                <a:ea typeface="+mn-ea"/>
                <a:cs typeface="+mn-cs"/>
              </a:rPr>
            </a:br>
            <a:r>
              <a:rPr lang="en-IN" sz="1200" b="0" i="0" kern="1200" dirty="0" smtClean="0">
                <a:solidFill>
                  <a:schemeClr val="tx1"/>
                </a:solidFill>
                <a:effectLst/>
                <a:latin typeface="Times New Roman" pitchFamily="18" charset="0"/>
                <a:ea typeface="+mn-ea"/>
                <a:cs typeface="+mn-cs"/>
              </a:rPr>
              <a:t/>
            </a:r>
            <a:br>
              <a:rPr lang="en-IN" sz="1200" b="0" i="0" kern="1200" dirty="0" smtClean="0">
                <a:solidFill>
                  <a:schemeClr val="tx1"/>
                </a:solidFill>
                <a:effectLst/>
                <a:latin typeface="Times New Roman" pitchFamily="18" charset="0"/>
                <a:ea typeface="+mn-ea"/>
                <a:cs typeface="+mn-cs"/>
              </a:rPr>
            </a:br>
            <a:r>
              <a:rPr lang="en-IN" sz="1200" b="0" i="0" kern="1200" dirty="0" smtClean="0">
                <a:solidFill>
                  <a:schemeClr val="tx1"/>
                </a:solidFill>
                <a:effectLst/>
                <a:latin typeface="Times New Roman" pitchFamily="18" charset="0"/>
                <a:ea typeface="+mn-ea"/>
                <a:cs typeface="+mn-cs"/>
              </a:rPr>
              <a:t>The same cache recovery + transaction recovery mechanism.</a:t>
            </a:r>
            <a:br>
              <a:rPr lang="en-IN" sz="1200" b="0" i="0" kern="1200" dirty="0" smtClean="0">
                <a:solidFill>
                  <a:schemeClr val="tx1"/>
                </a:solidFill>
                <a:effectLst/>
                <a:latin typeface="Times New Roman" pitchFamily="18" charset="0"/>
                <a:ea typeface="+mn-ea"/>
                <a:cs typeface="+mn-cs"/>
              </a:rPr>
            </a:br>
            <a:r>
              <a:rPr lang="en-IN" sz="1200" b="0" i="0" kern="1200" dirty="0" smtClean="0">
                <a:solidFill>
                  <a:schemeClr val="tx1"/>
                </a:solidFill>
                <a:effectLst/>
                <a:latin typeface="Times New Roman" pitchFamily="18" charset="0"/>
                <a:ea typeface="+mn-ea"/>
                <a:cs typeface="+mn-cs"/>
              </a:rPr>
              <a:t/>
            </a:r>
            <a:br>
              <a:rPr lang="en-IN" sz="1200" b="0" i="0" kern="1200" dirty="0" smtClean="0">
                <a:solidFill>
                  <a:schemeClr val="tx1"/>
                </a:solidFill>
                <a:effectLst/>
                <a:latin typeface="Times New Roman" pitchFamily="18" charset="0"/>
                <a:ea typeface="+mn-ea"/>
                <a:cs typeface="+mn-cs"/>
              </a:rPr>
            </a:br>
            <a:r>
              <a:rPr lang="en-IN" sz="1200" b="1" i="0" kern="1200" dirty="0" smtClean="0">
                <a:solidFill>
                  <a:schemeClr val="tx1"/>
                </a:solidFill>
                <a:effectLst/>
                <a:latin typeface="Times New Roman" pitchFamily="18" charset="0"/>
                <a:ea typeface="+mn-ea"/>
                <a:cs typeface="+mn-cs"/>
              </a:rPr>
              <a:t>media recovery </a:t>
            </a:r>
            <a:r>
              <a:rPr lang="en-IN" sz="1200" b="0" i="0" kern="1200" dirty="0" smtClean="0">
                <a:solidFill>
                  <a:schemeClr val="tx1"/>
                </a:solidFill>
                <a:effectLst/>
                <a:latin typeface="Times New Roman" pitchFamily="18" charset="0"/>
                <a:ea typeface="+mn-ea"/>
                <a:cs typeface="+mn-cs"/>
              </a:rPr>
              <a:t>= Needed when a disk failure occurred (many blocks must be recovered)</a:t>
            </a:r>
            <a:br>
              <a:rPr lang="en-IN" sz="1200" b="0" i="0" kern="1200" dirty="0" smtClean="0">
                <a:solidFill>
                  <a:schemeClr val="tx1"/>
                </a:solidFill>
                <a:effectLst/>
                <a:latin typeface="Times New Roman" pitchFamily="18" charset="0"/>
                <a:ea typeface="+mn-ea"/>
                <a:cs typeface="+mn-cs"/>
              </a:rPr>
            </a:br>
            <a:r>
              <a:rPr lang="en-IN" sz="1200" b="1" i="0" kern="1200" dirty="0" smtClean="0">
                <a:solidFill>
                  <a:schemeClr val="tx1"/>
                </a:solidFill>
                <a:effectLst/>
                <a:latin typeface="Times New Roman" pitchFamily="18" charset="0"/>
                <a:ea typeface="+mn-ea"/>
                <a:cs typeface="+mn-cs"/>
              </a:rPr>
              <a:t>block media recovery</a:t>
            </a:r>
            <a:r>
              <a:rPr lang="en-IN" sz="1200" b="0" i="0" kern="1200" dirty="0" smtClean="0">
                <a:solidFill>
                  <a:schemeClr val="tx1"/>
                </a:solidFill>
                <a:effectLst/>
                <a:latin typeface="Times New Roman" pitchFamily="18" charset="0"/>
                <a:ea typeface="+mn-ea"/>
                <a:cs typeface="+mn-cs"/>
              </a:rPr>
              <a:t> = Needed when a disk failure occurred (not many blocks must be recovered)</a:t>
            </a:r>
          </a:p>
          <a:p>
            <a:pPr eaLnBrk="1" hangingPunct="1"/>
            <a:endParaRPr lang="en-US" dirty="0" smtClean="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Rot="1" noChangeAspect="1" noChangeArrowheads="1" noTextEdit="1"/>
          </p:cNvSpPr>
          <p:nvPr>
            <p:ph type="sldImg"/>
          </p:nvPr>
        </p:nvSpPr>
        <p:spPr>
          <a:ln/>
        </p:spPr>
      </p:sp>
      <p:sp>
        <p:nvSpPr>
          <p:cNvPr id="5017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smtClean="0"/>
              <a:t>Like an architect drawing the schematic designs of houses </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3"/>
          <p:cNvSpPr/>
          <p:nvPr/>
        </p:nvSpPr>
        <p:spPr>
          <a:xfrm>
            <a:off x="9001125" y="4846638"/>
            <a:ext cx="142875" cy="201136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5" name="Rectangle 4"/>
          <p:cNvSpPr/>
          <p:nvPr/>
        </p:nvSpPr>
        <p:spPr>
          <a:xfrm>
            <a:off x="9001125" y="0"/>
            <a:ext cx="142875" cy="484663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 name="Title 1"/>
          <p:cNvSpPr>
            <a:spLocks noGrp="1"/>
          </p:cNvSpPr>
          <p:nvPr>
            <p:ph type="ctrTitle"/>
          </p:nvPr>
        </p:nvSpPr>
        <p:spPr>
          <a:xfrm>
            <a:off x="457200" y="228600"/>
            <a:ext cx="7772400" cy="4571999"/>
          </a:xfrm>
        </p:spPr>
        <p:txBody>
          <a:bodyPr anchor="ctr">
            <a:noAutofit/>
          </a:bodyPr>
          <a:lstStyle>
            <a:lvl1pPr>
              <a:lnSpc>
                <a:spcPct val="100000"/>
              </a:lnSpc>
              <a:defRPr sz="8800" spc="-80" baseline="0">
                <a:solidFill>
                  <a:schemeClr val="tx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457200" y="4800600"/>
            <a:ext cx="6858000" cy="914400"/>
          </a:xfrm>
        </p:spPr>
        <p:txBody>
          <a:bodyPr/>
          <a:lstStyle>
            <a:lvl1pPr marL="0" indent="0" algn="l">
              <a:buNone/>
              <a:defRPr b="0" cap="all" spc="120" baseline="0">
                <a:solidFill>
                  <a:schemeClr val="tx2"/>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6" name="Date Placeholder 3"/>
          <p:cNvSpPr>
            <a:spLocks noGrp="1"/>
          </p:cNvSpPr>
          <p:nvPr>
            <p:ph type="dt" sz="half" idx="10"/>
          </p:nvPr>
        </p:nvSpPr>
        <p:spPr/>
        <p:txBody>
          <a:bodyPr/>
          <a:lstStyle>
            <a:lvl1pPr>
              <a:defRPr/>
            </a:lvl1pPr>
          </a:lstStyle>
          <a:p>
            <a:pPr>
              <a:defRPr/>
            </a:pPr>
            <a:fld id="{9FB1A2F1-1790-43CB-A95A-C1598CEEADF8}" type="datetime4">
              <a:rPr lang="en-US"/>
              <a:pPr>
                <a:defRPr/>
              </a:pPr>
              <a:t>February 27, 2023</a:t>
            </a:fld>
            <a:endParaRPr lang="en-US"/>
          </a:p>
        </p:txBody>
      </p:sp>
      <p:sp>
        <p:nvSpPr>
          <p:cNvPr id="7" name="Footer Placeholder 4"/>
          <p:cNvSpPr>
            <a:spLocks noGrp="1"/>
          </p:cNvSpPr>
          <p:nvPr>
            <p:ph type="ftr" sz="quarter" idx="11"/>
          </p:nvPr>
        </p:nvSpPr>
        <p:spPr/>
        <p:txBody>
          <a:bodyPr/>
          <a:lstStyle>
            <a:lvl1pPr>
              <a:defRPr/>
            </a:lvl1pPr>
          </a:lstStyle>
          <a:p>
            <a:pPr>
              <a:defRPr/>
            </a:pPr>
            <a:r>
              <a:rPr lang="en-US"/>
              <a:t>Data Mining: Concepts and Techniques</a:t>
            </a:r>
          </a:p>
        </p:txBody>
      </p:sp>
      <p:sp>
        <p:nvSpPr>
          <p:cNvPr id="8" name="Slide Number Placeholder 5"/>
          <p:cNvSpPr>
            <a:spLocks noGrp="1"/>
          </p:cNvSpPr>
          <p:nvPr>
            <p:ph type="sldNum" sz="quarter" idx="12"/>
          </p:nvPr>
        </p:nvSpPr>
        <p:spPr/>
        <p:txBody>
          <a:bodyPr/>
          <a:lstStyle>
            <a:lvl1pPr>
              <a:defRPr>
                <a:solidFill>
                  <a:schemeClr val="tx1"/>
                </a:solidFill>
              </a:defRPr>
            </a:lvl1pPr>
          </a:lstStyle>
          <a:p>
            <a:pPr>
              <a:defRPr/>
            </a:pPr>
            <a:fld id="{3197C8B2-2FCC-46F0-95D6-AA23674C6B71}" type="slidenum">
              <a:rPr lang="en-US"/>
              <a:pPr>
                <a:defRPr/>
              </a:pPr>
              <a:t>‹#›</a:t>
            </a:fld>
            <a:endParaRPr lang="en-US"/>
          </a:p>
        </p:txBody>
      </p:sp>
    </p:spTree>
    <p:extLst>
      <p:ext uri="{BB962C8B-B14F-4D97-AF65-F5344CB8AC3E}">
        <p14:creationId xmlns:p14="http://schemas.microsoft.com/office/powerpoint/2010/main" val="3681032615"/>
      </p:ext>
    </p:extLst>
  </p:cSld>
  <p:clrMapOvr>
    <a:masterClrMapping/>
  </p:clrMapOvr>
  <p:transition>
    <p:zoom/>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44EAAE22-C204-4769-8A6A-D297D1E14A5F}" type="datetime4">
              <a:rPr lang="en-US"/>
              <a:pPr>
                <a:defRPr/>
              </a:pPr>
              <a:t>February 27, 2023</a:t>
            </a:fld>
            <a:endParaRPr lang="en-US"/>
          </a:p>
        </p:txBody>
      </p:sp>
      <p:sp>
        <p:nvSpPr>
          <p:cNvPr id="5" name="Footer Placeholder 4"/>
          <p:cNvSpPr>
            <a:spLocks noGrp="1"/>
          </p:cNvSpPr>
          <p:nvPr>
            <p:ph type="ftr" sz="quarter" idx="11"/>
          </p:nvPr>
        </p:nvSpPr>
        <p:spPr/>
        <p:txBody>
          <a:bodyPr/>
          <a:lstStyle>
            <a:lvl1pPr>
              <a:defRPr/>
            </a:lvl1pPr>
          </a:lstStyle>
          <a:p>
            <a:pPr>
              <a:defRPr/>
            </a:pPr>
            <a:r>
              <a:rPr lang="en-US"/>
              <a:t>Data Mining: Concepts and Techniques</a:t>
            </a:r>
          </a:p>
        </p:txBody>
      </p:sp>
      <p:sp>
        <p:nvSpPr>
          <p:cNvPr id="6" name="Slide Number Placeholder 5"/>
          <p:cNvSpPr>
            <a:spLocks noGrp="1"/>
          </p:cNvSpPr>
          <p:nvPr>
            <p:ph type="sldNum" sz="quarter" idx="12"/>
          </p:nvPr>
        </p:nvSpPr>
        <p:spPr/>
        <p:txBody>
          <a:bodyPr/>
          <a:lstStyle>
            <a:lvl1pPr>
              <a:defRPr/>
            </a:lvl1pPr>
          </a:lstStyle>
          <a:p>
            <a:pPr>
              <a:defRPr/>
            </a:pPr>
            <a:fld id="{3C38D6FB-F6F5-4D54-8910-FF6695DA825A}" type="slidenum">
              <a:rPr lang="en-US"/>
              <a:pPr>
                <a:defRPr/>
              </a:pPr>
              <a:t>‹#›</a:t>
            </a:fld>
            <a:endParaRPr lang="en-US"/>
          </a:p>
        </p:txBody>
      </p:sp>
    </p:spTree>
    <p:extLst>
      <p:ext uri="{BB962C8B-B14F-4D97-AF65-F5344CB8AC3E}">
        <p14:creationId xmlns:p14="http://schemas.microsoft.com/office/powerpoint/2010/main" val="970063932"/>
      </p:ext>
    </p:extLst>
  </p:cSld>
  <p:clrMapOvr>
    <a:masterClrMapping/>
  </p:clrMapOvr>
  <p:transition>
    <p:zoom/>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EA411B0D-5F30-4917-9F49-068B702CC242}" type="datetime4">
              <a:rPr lang="en-US"/>
              <a:pPr>
                <a:defRPr/>
              </a:pPr>
              <a:t>February 27, 2023</a:t>
            </a:fld>
            <a:endParaRPr lang="en-US"/>
          </a:p>
        </p:txBody>
      </p:sp>
      <p:sp>
        <p:nvSpPr>
          <p:cNvPr id="5" name="Footer Placeholder 4"/>
          <p:cNvSpPr>
            <a:spLocks noGrp="1"/>
          </p:cNvSpPr>
          <p:nvPr>
            <p:ph type="ftr" sz="quarter" idx="11"/>
          </p:nvPr>
        </p:nvSpPr>
        <p:spPr/>
        <p:txBody>
          <a:bodyPr/>
          <a:lstStyle>
            <a:lvl1pPr>
              <a:defRPr/>
            </a:lvl1pPr>
          </a:lstStyle>
          <a:p>
            <a:pPr>
              <a:defRPr/>
            </a:pPr>
            <a:r>
              <a:rPr lang="en-US"/>
              <a:t>Data Mining: Concepts and Techniques</a:t>
            </a:r>
          </a:p>
        </p:txBody>
      </p:sp>
      <p:sp>
        <p:nvSpPr>
          <p:cNvPr id="6" name="Slide Number Placeholder 5"/>
          <p:cNvSpPr>
            <a:spLocks noGrp="1"/>
          </p:cNvSpPr>
          <p:nvPr>
            <p:ph type="sldNum" sz="quarter" idx="12"/>
          </p:nvPr>
        </p:nvSpPr>
        <p:spPr/>
        <p:txBody>
          <a:bodyPr/>
          <a:lstStyle>
            <a:lvl1pPr>
              <a:defRPr/>
            </a:lvl1pPr>
          </a:lstStyle>
          <a:p>
            <a:pPr>
              <a:defRPr/>
            </a:pPr>
            <a:fld id="{D54BE04C-79BF-4ECC-B21D-43FCE4D0AA0F}" type="slidenum">
              <a:rPr lang="en-US"/>
              <a:pPr>
                <a:defRPr/>
              </a:pPr>
              <a:t>‹#›</a:t>
            </a:fld>
            <a:endParaRPr lang="en-US"/>
          </a:p>
        </p:txBody>
      </p:sp>
    </p:spTree>
    <p:extLst>
      <p:ext uri="{BB962C8B-B14F-4D97-AF65-F5344CB8AC3E}">
        <p14:creationId xmlns:p14="http://schemas.microsoft.com/office/powerpoint/2010/main" val="1797004536"/>
      </p:ext>
    </p:extLst>
  </p:cSld>
  <p:clrMapOvr>
    <a:masterClrMapping/>
  </p:clrMapOvr>
  <p:transition>
    <p:zoom/>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lvl1pPr>
              <a:defRPr/>
            </a:lvl1pPr>
          </a:lstStyle>
          <a:p>
            <a:pPr>
              <a:defRPr/>
            </a:pPr>
            <a:fld id="{31F28F6B-7D2B-416F-AB07-80D334670D7F}" type="datetime4">
              <a:rPr lang="en-US"/>
              <a:pPr>
                <a:defRPr/>
              </a:pPr>
              <a:t>February 27, 2023</a:t>
            </a:fld>
            <a:endParaRPr lang="en-US"/>
          </a:p>
        </p:txBody>
      </p:sp>
      <p:sp>
        <p:nvSpPr>
          <p:cNvPr id="5" name="Footer Placeholder 4"/>
          <p:cNvSpPr>
            <a:spLocks noGrp="1"/>
          </p:cNvSpPr>
          <p:nvPr>
            <p:ph type="ftr" sz="quarter" idx="11"/>
          </p:nvPr>
        </p:nvSpPr>
        <p:spPr/>
        <p:txBody>
          <a:bodyPr/>
          <a:lstStyle>
            <a:lvl1pPr>
              <a:defRPr/>
            </a:lvl1pPr>
          </a:lstStyle>
          <a:p>
            <a:pPr>
              <a:defRPr/>
            </a:pPr>
            <a:r>
              <a:rPr lang="en-US"/>
              <a:t>Data Mining: Concepts and Techniques</a:t>
            </a:r>
          </a:p>
        </p:txBody>
      </p:sp>
      <p:sp>
        <p:nvSpPr>
          <p:cNvPr id="6" name="Slide Number Placeholder 5"/>
          <p:cNvSpPr>
            <a:spLocks noGrp="1"/>
          </p:cNvSpPr>
          <p:nvPr>
            <p:ph type="sldNum" sz="quarter" idx="12"/>
          </p:nvPr>
        </p:nvSpPr>
        <p:spPr/>
        <p:txBody>
          <a:bodyPr/>
          <a:lstStyle>
            <a:lvl1pPr>
              <a:defRPr/>
            </a:lvl1pPr>
          </a:lstStyle>
          <a:p>
            <a:pPr>
              <a:defRPr/>
            </a:pPr>
            <a:fld id="{C11D7420-7627-40E2-8915-B8E4ABF3F024}" type="slidenum">
              <a:rPr lang="en-US"/>
              <a:pPr>
                <a:defRPr/>
              </a:pPr>
              <a:t>‹#›</a:t>
            </a:fld>
            <a:endParaRPr lang="en-US"/>
          </a:p>
        </p:txBody>
      </p:sp>
    </p:spTree>
    <p:extLst>
      <p:ext uri="{BB962C8B-B14F-4D97-AF65-F5344CB8AC3E}">
        <p14:creationId xmlns:p14="http://schemas.microsoft.com/office/powerpoint/2010/main" val="3282231413"/>
      </p:ext>
    </p:extLst>
  </p:cSld>
  <p:clrMapOvr>
    <a:masterClrMapping/>
  </p:clrMapOvr>
  <p:transition>
    <p:zoom/>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57200" y="1447800"/>
            <a:ext cx="7772400" cy="4321175"/>
          </a:xfrm>
        </p:spPr>
        <p:txBody>
          <a:bodyPr anchor="ctr">
            <a:noAutofit/>
          </a:bodyPr>
          <a:lstStyle>
            <a:lvl1pPr algn="l">
              <a:lnSpc>
                <a:spcPct val="100000"/>
              </a:lnSpc>
              <a:defRPr sz="8800" b="0" cap="all" spc="-80" baseline="0">
                <a:solidFill>
                  <a:schemeClr val="tx1"/>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457200" y="228601"/>
            <a:ext cx="7772400" cy="1066800"/>
          </a:xfrm>
        </p:spPr>
        <p:txBody>
          <a:bodyPr anchor="b"/>
          <a:lstStyle>
            <a:lvl1pPr marL="0" indent="0">
              <a:buNone/>
              <a:defRPr sz="2000" b="0" cap="all" spc="12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pPr>
              <a:defRPr/>
            </a:pPr>
            <a:fld id="{9C0CE3B2-0DE1-4486-8177-9A1561739AE6}" type="datetime4">
              <a:rPr lang="en-US"/>
              <a:pPr>
                <a:defRPr/>
              </a:pPr>
              <a:t>February 27, 2023</a:t>
            </a:fld>
            <a:endParaRPr lang="en-US"/>
          </a:p>
        </p:txBody>
      </p:sp>
      <p:sp>
        <p:nvSpPr>
          <p:cNvPr id="5" name="Footer Placeholder 4"/>
          <p:cNvSpPr>
            <a:spLocks noGrp="1"/>
          </p:cNvSpPr>
          <p:nvPr>
            <p:ph type="ftr" sz="quarter" idx="11"/>
          </p:nvPr>
        </p:nvSpPr>
        <p:spPr/>
        <p:txBody>
          <a:bodyPr/>
          <a:lstStyle>
            <a:lvl1pPr>
              <a:defRPr/>
            </a:lvl1pPr>
          </a:lstStyle>
          <a:p>
            <a:pPr>
              <a:defRPr/>
            </a:pPr>
            <a:r>
              <a:rPr lang="en-US"/>
              <a:t>Data Mining: Concepts and Techniques</a:t>
            </a:r>
          </a:p>
        </p:txBody>
      </p:sp>
      <p:sp>
        <p:nvSpPr>
          <p:cNvPr id="6" name="Slide Number Placeholder 5"/>
          <p:cNvSpPr>
            <a:spLocks noGrp="1"/>
          </p:cNvSpPr>
          <p:nvPr>
            <p:ph type="sldNum" sz="quarter" idx="12"/>
          </p:nvPr>
        </p:nvSpPr>
        <p:spPr/>
        <p:txBody>
          <a:bodyPr/>
          <a:lstStyle>
            <a:lvl1pPr>
              <a:defRPr/>
            </a:lvl1pPr>
          </a:lstStyle>
          <a:p>
            <a:pPr>
              <a:defRPr/>
            </a:pPr>
            <a:fld id="{99C3E8BF-197B-4499-B055-2C14D8BD49C3}" type="slidenum">
              <a:rPr lang="en-US"/>
              <a:pPr>
                <a:defRPr/>
              </a:pPr>
              <a:t>‹#›</a:t>
            </a:fld>
            <a:endParaRPr lang="en-US"/>
          </a:p>
        </p:txBody>
      </p:sp>
    </p:spTree>
    <p:extLst>
      <p:ext uri="{BB962C8B-B14F-4D97-AF65-F5344CB8AC3E}">
        <p14:creationId xmlns:p14="http://schemas.microsoft.com/office/powerpoint/2010/main" val="3393526106"/>
      </p:ext>
    </p:extLst>
  </p:cSld>
  <p:clrMapOvr>
    <a:masterClrMapping/>
  </p:clrMapOvr>
  <p:transition>
    <p:zoom/>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630680" y="1574800"/>
            <a:ext cx="329184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090160" y="1574800"/>
            <a:ext cx="329184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3"/>
          <p:cNvSpPr>
            <a:spLocks noGrp="1"/>
          </p:cNvSpPr>
          <p:nvPr>
            <p:ph type="dt" sz="half" idx="10"/>
          </p:nvPr>
        </p:nvSpPr>
        <p:spPr/>
        <p:txBody>
          <a:bodyPr/>
          <a:lstStyle>
            <a:lvl1pPr>
              <a:defRPr/>
            </a:lvl1pPr>
          </a:lstStyle>
          <a:p>
            <a:pPr>
              <a:defRPr/>
            </a:pPr>
            <a:fld id="{D8CE80E0-72AC-4FA4-97DD-DAE96C6530B3}" type="datetime4">
              <a:rPr lang="en-US"/>
              <a:pPr>
                <a:defRPr/>
              </a:pPr>
              <a:t>February 27, 2023</a:t>
            </a:fld>
            <a:endParaRPr lang="en-US"/>
          </a:p>
        </p:txBody>
      </p:sp>
      <p:sp>
        <p:nvSpPr>
          <p:cNvPr id="6" name="Footer Placeholder 4"/>
          <p:cNvSpPr>
            <a:spLocks noGrp="1"/>
          </p:cNvSpPr>
          <p:nvPr>
            <p:ph type="ftr" sz="quarter" idx="11"/>
          </p:nvPr>
        </p:nvSpPr>
        <p:spPr/>
        <p:txBody>
          <a:bodyPr/>
          <a:lstStyle>
            <a:lvl1pPr>
              <a:defRPr/>
            </a:lvl1pPr>
          </a:lstStyle>
          <a:p>
            <a:pPr>
              <a:defRPr/>
            </a:pPr>
            <a:r>
              <a:rPr lang="en-US"/>
              <a:t>Data Mining: Concepts and Techniques</a:t>
            </a:r>
          </a:p>
        </p:txBody>
      </p:sp>
      <p:sp>
        <p:nvSpPr>
          <p:cNvPr id="7" name="Slide Number Placeholder 5"/>
          <p:cNvSpPr>
            <a:spLocks noGrp="1"/>
          </p:cNvSpPr>
          <p:nvPr>
            <p:ph type="sldNum" sz="quarter" idx="12"/>
          </p:nvPr>
        </p:nvSpPr>
        <p:spPr/>
        <p:txBody>
          <a:bodyPr/>
          <a:lstStyle>
            <a:lvl1pPr>
              <a:defRPr/>
            </a:lvl1pPr>
          </a:lstStyle>
          <a:p>
            <a:pPr>
              <a:defRPr/>
            </a:pPr>
            <a:fld id="{6C347BDF-832E-45EA-95AB-4740F821884E}" type="slidenum">
              <a:rPr lang="en-US"/>
              <a:pPr>
                <a:defRPr/>
              </a:pPr>
              <a:t>‹#›</a:t>
            </a:fld>
            <a:endParaRPr lang="en-US"/>
          </a:p>
        </p:txBody>
      </p:sp>
    </p:spTree>
    <p:extLst>
      <p:ext uri="{BB962C8B-B14F-4D97-AF65-F5344CB8AC3E}">
        <p14:creationId xmlns:p14="http://schemas.microsoft.com/office/powerpoint/2010/main" val="302228140"/>
      </p:ext>
    </p:extLst>
  </p:cSld>
  <p:clrMapOvr>
    <a:masterClrMapping/>
  </p:clrMapOvr>
  <p:transition>
    <p:zoom/>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1627632" y="1572768"/>
            <a:ext cx="3291840" cy="639762"/>
          </a:xfrm>
        </p:spPr>
        <p:txBody>
          <a:bodyPr anchor="b">
            <a:noAutofit/>
          </a:bodyPr>
          <a:lstStyle>
            <a:lvl1pPr marL="0" indent="0">
              <a:buNone/>
              <a:defRPr sz="1800" b="0" cap="all" spc="100" baseline="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627632" y="2259366"/>
            <a:ext cx="3291840" cy="38404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093208" y="1572768"/>
            <a:ext cx="3291840" cy="639762"/>
          </a:xfrm>
        </p:spPr>
        <p:txBody>
          <a:bodyPr anchor="b">
            <a:noAutofit/>
          </a:bodyPr>
          <a:lstStyle>
            <a:lvl1pPr marL="0" indent="0">
              <a:buNone/>
              <a:defRPr lang="en-US" sz="1800" b="0" kern="1200" cap="all" spc="100" baseline="0" dirty="0" smtClean="0">
                <a:solidFill>
                  <a:schemeClr val="tx1"/>
                </a:solidFill>
                <a:latin typeface="+mj-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093208" y="2259366"/>
            <a:ext cx="3291840" cy="38404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3"/>
          <p:cNvSpPr>
            <a:spLocks noGrp="1"/>
          </p:cNvSpPr>
          <p:nvPr>
            <p:ph type="dt" sz="half" idx="10"/>
          </p:nvPr>
        </p:nvSpPr>
        <p:spPr/>
        <p:txBody>
          <a:bodyPr/>
          <a:lstStyle>
            <a:lvl1pPr>
              <a:defRPr/>
            </a:lvl1pPr>
          </a:lstStyle>
          <a:p>
            <a:pPr>
              <a:defRPr/>
            </a:pPr>
            <a:fld id="{654540D0-CC3B-4693-A050-9240430636D9}" type="datetime4">
              <a:rPr lang="en-US"/>
              <a:pPr>
                <a:defRPr/>
              </a:pPr>
              <a:t>February 27, 2023</a:t>
            </a:fld>
            <a:endParaRPr lang="en-US"/>
          </a:p>
        </p:txBody>
      </p:sp>
      <p:sp>
        <p:nvSpPr>
          <p:cNvPr id="8" name="Footer Placeholder 4"/>
          <p:cNvSpPr>
            <a:spLocks noGrp="1"/>
          </p:cNvSpPr>
          <p:nvPr>
            <p:ph type="ftr" sz="quarter" idx="11"/>
          </p:nvPr>
        </p:nvSpPr>
        <p:spPr/>
        <p:txBody>
          <a:bodyPr/>
          <a:lstStyle>
            <a:lvl1pPr>
              <a:defRPr/>
            </a:lvl1pPr>
          </a:lstStyle>
          <a:p>
            <a:pPr>
              <a:defRPr/>
            </a:pPr>
            <a:r>
              <a:rPr lang="en-US"/>
              <a:t>Data Mining: Concepts and Techniques</a:t>
            </a:r>
          </a:p>
        </p:txBody>
      </p:sp>
      <p:sp>
        <p:nvSpPr>
          <p:cNvPr id="9" name="Slide Number Placeholder 5"/>
          <p:cNvSpPr>
            <a:spLocks noGrp="1"/>
          </p:cNvSpPr>
          <p:nvPr>
            <p:ph type="sldNum" sz="quarter" idx="12"/>
          </p:nvPr>
        </p:nvSpPr>
        <p:spPr/>
        <p:txBody>
          <a:bodyPr/>
          <a:lstStyle>
            <a:lvl1pPr>
              <a:defRPr/>
            </a:lvl1pPr>
          </a:lstStyle>
          <a:p>
            <a:pPr>
              <a:defRPr/>
            </a:pPr>
            <a:fld id="{C7E16879-CE13-4A79-A717-243C87D0842B}" type="slidenum">
              <a:rPr lang="en-US"/>
              <a:pPr>
                <a:defRPr/>
              </a:pPr>
              <a:t>‹#›</a:t>
            </a:fld>
            <a:endParaRPr lang="en-US"/>
          </a:p>
        </p:txBody>
      </p:sp>
    </p:spTree>
    <p:extLst>
      <p:ext uri="{BB962C8B-B14F-4D97-AF65-F5344CB8AC3E}">
        <p14:creationId xmlns:p14="http://schemas.microsoft.com/office/powerpoint/2010/main" val="2955999050"/>
      </p:ext>
    </p:extLst>
  </p:cSld>
  <p:clrMapOvr>
    <a:masterClrMapping/>
  </p:clrMapOvr>
  <p:transition>
    <p:zoom/>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nvPr>
        </p:nvSpPr>
        <p:spPr/>
        <p:txBody>
          <a:bodyPr/>
          <a:lstStyle>
            <a:lvl1pPr>
              <a:defRPr/>
            </a:lvl1pPr>
          </a:lstStyle>
          <a:p>
            <a:pPr>
              <a:defRPr/>
            </a:pPr>
            <a:fld id="{23543F8D-DE52-46F7-96DD-1DB01E5C3A45}" type="datetime4">
              <a:rPr lang="en-US"/>
              <a:pPr>
                <a:defRPr/>
              </a:pPr>
              <a:t>February 27, 2023</a:t>
            </a:fld>
            <a:endParaRPr lang="en-US"/>
          </a:p>
        </p:txBody>
      </p:sp>
      <p:sp>
        <p:nvSpPr>
          <p:cNvPr id="4" name="Footer Placeholder 4"/>
          <p:cNvSpPr>
            <a:spLocks noGrp="1"/>
          </p:cNvSpPr>
          <p:nvPr>
            <p:ph type="ftr" sz="quarter" idx="11"/>
          </p:nvPr>
        </p:nvSpPr>
        <p:spPr/>
        <p:txBody>
          <a:bodyPr/>
          <a:lstStyle>
            <a:lvl1pPr>
              <a:defRPr/>
            </a:lvl1pPr>
          </a:lstStyle>
          <a:p>
            <a:pPr>
              <a:defRPr/>
            </a:pPr>
            <a:r>
              <a:rPr lang="en-US"/>
              <a:t>Data Mining: Concepts and Techniques</a:t>
            </a:r>
          </a:p>
        </p:txBody>
      </p:sp>
      <p:sp>
        <p:nvSpPr>
          <p:cNvPr id="5" name="Slide Number Placeholder 5"/>
          <p:cNvSpPr>
            <a:spLocks noGrp="1"/>
          </p:cNvSpPr>
          <p:nvPr>
            <p:ph type="sldNum" sz="quarter" idx="12"/>
          </p:nvPr>
        </p:nvSpPr>
        <p:spPr/>
        <p:txBody>
          <a:bodyPr/>
          <a:lstStyle>
            <a:lvl1pPr>
              <a:defRPr/>
            </a:lvl1pPr>
          </a:lstStyle>
          <a:p>
            <a:pPr>
              <a:defRPr/>
            </a:pPr>
            <a:fld id="{6ED07C65-7C02-41A9-9DB6-703313EE3CB6}" type="slidenum">
              <a:rPr lang="en-US"/>
              <a:pPr>
                <a:defRPr/>
              </a:pPr>
              <a:t>‹#›</a:t>
            </a:fld>
            <a:endParaRPr lang="en-US"/>
          </a:p>
        </p:txBody>
      </p:sp>
    </p:spTree>
    <p:extLst>
      <p:ext uri="{BB962C8B-B14F-4D97-AF65-F5344CB8AC3E}">
        <p14:creationId xmlns:p14="http://schemas.microsoft.com/office/powerpoint/2010/main" val="3777387863"/>
      </p:ext>
    </p:extLst>
  </p:cSld>
  <p:clrMapOvr>
    <a:masterClrMapping/>
  </p:clrMapOvr>
  <p:transition>
    <p:zoom/>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3E084A95-2C61-45FF-92FC-E0474595DB50}" type="datetime4">
              <a:rPr lang="en-US"/>
              <a:pPr>
                <a:defRPr/>
              </a:pPr>
              <a:t>February 27, 2023</a:t>
            </a:fld>
            <a:endParaRPr lang="en-US"/>
          </a:p>
        </p:txBody>
      </p:sp>
      <p:sp>
        <p:nvSpPr>
          <p:cNvPr id="3" name="Footer Placeholder 4"/>
          <p:cNvSpPr>
            <a:spLocks noGrp="1"/>
          </p:cNvSpPr>
          <p:nvPr>
            <p:ph type="ftr" sz="quarter" idx="11"/>
          </p:nvPr>
        </p:nvSpPr>
        <p:spPr/>
        <p:txBody>
          <a:bodyPr/>
          <a:lstStyle>
            <a:lvl1pPr>
              <a:defRPr/>
            </a:lvl1pPr>
          </a:lstStyle>
          <a:p>
            <a:pPr>
              <a:defRPr/>
            </a:pPr>
            <a:r>
              <a:rPr lang="en-US"/>
              <a:t>Data Mining: Concepts and Techniques</a:t>
            </a:r>
          </a:p>
        </p:txBody>
      </p:sp>
      <p:sp>
        <p:nvSpPr>
          <p:cNvPr id="4" name="Slide Number Placeholder 5"/>
          <p:cNvSpPr>
            <a:spLocks noGrp="1"/>
          </p:cNvSpPr>
          <p:nvPr>
            <p:ph type="sldNum" sz="quarter" idx="12"/>
          </p:nvPr>
        </p:nvSpPr>
        <p:spPr/>
        <p:txBody>
          <a:bodyPr/>
          <a:lstStyle>
            <a:lvl1pPr>
              <a:defRPr/>
            </a:lvl1pPr>
          </a:lstStyle>
          <a:p>
            <a:pPr>
              <a:defRPr/>
            </a:pPr>
            <a:fld id="{A2FDB580-F53F-4020-9300-9E2CD13BE540}" type="slidenum">
              <a:rPr lang="en-US"/>
              <a:pPr>
                <a:defRPr/>
              </a:pPr>
              <a:t>‹#›</a:t>
            </a:fld>
            <a:endParaRPr lang="en-US"/>
          </a:p>
        </p:txBody>
      </p:sp>
    </p:spTree>
    <p:extLst>
      <p:ext uri="{BB962C8B-B14F-4D97-AF65-F5344CB8AC3E}">
        <p14:creationId xmlns:p14="http://schemas.microsoft.com/office/powerpoint/2010/main" val="3748387480"/>
      </p:ext>
    </p:extLst>
  </p:cSld>
  <p:clrMapOvr>
    <a:masterClrMapping/>
  </p:clrMapOvr>
  <p:transition>
    <p:zoom/>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575050" y="1600200"/>
            <a:ext cx="5111750" cy="448056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0" y="1600200"/>
            <a:ext cx="3008313" cy="448056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8" name="Title 7"/>
          <p:cNvSpPr>
            <a:spLocks noGrp="1"/>
          </p:cNvSpPr>
          <p:nvPr>
            <p:ph type="title"/>
          </p:nvPr>
        </p:nvSpPr>
        <p:spPr/>
        <p:txBody>
          <a:bodyPr/>
          <a:lstStyle/>
          <a:p>
            <a:r>
              <a:rPr lang="en-US" smtClean="0"/>
              <a:t>Click to edit Master title style</a:t>
            </a:r>
            <a:endParaRPr lang="en-US"/>
          </a:p>
        </p:txBody>
      </p:sp>
      <p:sp>
        <p:nvSpPr>
          <p:cNvPr id="5" name="Date Placeholder 3"/>
          <p:cNvSpPr>
            <a:spLocks noGrp="1"/>
          </p:cNvSpPr>
          <p:nvPr>
            <p:ph type="dt" sz="half" idx="10"/>
          </p:nvPr>
        </p:nvSpPr>
        <p:spPr/>
        <p:txBody>
          <a:bodyPr/>
          <a:lstStyle>
            <a:lvl1pPr>
              <a:defRPr/>
            </a:lvl1pPr>
          </a:lstStyle>
          <a:p>
            <a:pPr>
              <a:defRPr/>
            </a:pPr>
            <a:fld id="{56699D54-A21B-411E-A819-F7D5DD20F98E}" type="datetime4">
              <a:rPr lang="en-US"/>
              <a:pPr>
                <a:defRPr/>
              </a:pPr>
              <a:t>February 27, 2023</a:t>
            </a:fld>
            <a:endParaRPr lang="en-US"/>
          </a:p>
        </p:txBody>
      </p:sp>
      <p:sp>
        <p:nvSpPr>
          <p:cNvPr id="6" name="Footer Placeholder 4"/>
          <p:cNvSpPr>
            <a:spLocks noGrp="1"/>
          </p:cNvSpPr>
          <p:nvPr>
            <p:ph type="ftr" sz="quarter" idx="11"/>
          </p:nvPr>
        </p:nvSpPr>
        <p:spPr/>
        <p:txBody>
          <a:bodyPr/>
          <a:lstStyle>
            <a:lvl1pPr>
              <a:defRPr/>
            </a:lvl1pPr>
          </a:lstStyle>
          <a:p>
            <a:pPr>
              <a:defRPr/>
            </a:pPr>
            <a:r>
              <a:rPr lang="en-US"/>
              <a:t>Data Mining: Concepts and Techniques</a:t>
            </a:r>
          </a:p>
        </p:txBody>
      </p:sp>
      <p:sp>
        <p:nvSpPr>
          <p:cNvPr id="7" name="Slide Number Placeholder 5"/>
          <p:cNvSpPr>
            <a:spLocks noGrp="1"/>
          </p:cNvSpPr>
          <p:nvPr>
            <p:ph type="sldNum" sz="quarter" idx="12"/>
          </p:nvPr>
        </p:nvSpPr>
        <p:spPr/>
        <p:txBody>
          <a:bodyPr/>
          <a:lstStyle>
            <a:lvl1pPr>
              <a:defRPr/>
            </a:lvl1pPr>
          </a:lstStyle>
          <a:p>
            <a:pPr>
              <a:defRPr/>
            </a:pPr>
            <a:fld id="{7D3F9558-0E78-422D-92E7-ECBD59E1D2A2}" type="slidenum">
              <a:rPr lang="en-US"/>
              <a:pPr>
                <a:defRPr/>
              </a:pPr>
              <a:t>‹#›</a:t>
            </a:fld>
            <a:endParaRPr lang="en-US"/>
          </a:p>
        </p:txBody>
      </p:sp>
    </p:spTree>
    <p:extLst>
      <p:ext uri="{BB962C8B-B14F-4D97-AF65-F5344CB8AC3E}">
        <p14:creationId xmlns:p14="http://schemas.microsoft.com/office/powerpoint/2010/main" val="207780120"/>
      </p:ext>
    </p:extLst>
  </p:cSld>
  <p:clrMapOvr>
    <a:masterClrMapping/>
  </p:clrMapOvr>
  <p:transition>
    <p:zoom/>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5" name="Rectangle 4"/>
          <p:cNvSpPr/>
          <p:nvPr/>
        </p:nvSpPr>
        <p:spPr>
          <a:xfrm>
            <a:off x="9001125" y="4846638"/>
            <a:ext cx="142875" cy="201136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6" name="Rectangle 5"/>
          <p:cNvSpPr/>
          <p:nvPr/>
        </p:nvSpPr>
        <p:spPr>
          <a:xfrm>
            <a:off x="9001125" y="0"/>
            <a:ext cx="142875" cy="484663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 name="Picture Placeholder 2"/>
          <p:cNvSpPr>
            <a:spLocks noGrp="1"/>
          </p:cNvSpPr>
          <p:nvPr>
            <p:ph type="pic" idx="1"/>
          </p:nvPr>
        </p:nvSpPr>
        <p:spPr>
          <a:xfrm>
            <a:off x="-1" y="0"/>
            <a:ext cx="9000877" cy="4846320"/>
          </a:xfrm>
          <a:solidFill>
            <a:schemeClr val="bg1">
              <a:lumMod val="75000"/>
            </a:schemeClr>
          </a:solidFill>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endParaRPr lang="en-US" noProof="0"/>
          </a:p>
        </p:txBody>
      </p:sp>
      <p:sp>
        <p:nvSpPr>
          <p:cNvPr id="4" name="Text Placeholder 3"/>
          <p:cNvSpPr>
            <a:spLocks noGrp="1"/>
          </p:cNvSpPr>
          <p:nvPr>
            <p:ph type="body" sz="half" idx="2"/>
          </p:nvPr>
        </p:nvSpPr>
        <p:spPr>
          <a:xfrm>
            <a:off x="457200" y="5715000"/>
            <a:ext cx="8153400" cy="457200"/>
          </a:xfrm>
        </p:spPr>
        <p:txBody>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8" name="Title 7"/>
          <p:cNvSpPr>
            <a:spLocks noGrp="1"/>
          </p:cNvSpPr>
          <p:nvPr>
            <p:ph type="title"/>
          </p:nvPr>
        </p:nvSpPr>
        <p:spPr>
          <a:xfrm>
            <a:off x="457200" y="4953000"/>
            <a:ext cx="8153400" cy="762000"/>
          </a:xfrm>
        </p:spPr>
        <p:txBody>
          <a:bodyPr anchor="t"/>
          <a:lstStyle>
            <a:lvl1pPr>
              <a:defRPr sz="3200"/>
            </a:lvl1pPr>
          </a:lstStyle>
          <a:p>
            <a:r>
              <a:rPr lang="en-US" smtClean="0"/>
              <a:t>Click to edit Master title style</a:t>
            </a:r>
            <a:endParaRPr lang="en-US" dirty="0"/>
          </a:p>
        </p:txBody>
      </p:sp>
      <p:sp>
        <p:nvSpPr>
          <p:cNvPr id="7" name="Date Placeholder 4"/>
          <p:cNvSpPr>
            <a:spLocks noGrp="1"/>
          </p:cNvSpPr>
          <p:nvPr>
            <p:ph type="dt" sz="half" idx="10"/>
          </p:nvPr>
        </p:nvSpPr>
        <p:spPr/>
        <p:txBody>
          <a:bodyPr/>
          <a:lstStyle>
            <a:lvl1pPr>
              <a:defRPr/>
            </a:lvl1pPr>
          </a:lstStyle>
          <a:p>
            <a:pPr>
              <a:defRPr/>
            </a:pPr>
            <a:fld id="{B26215FF-FC76-4CE6-B0AC-F316990204C0}" type="datetime4">
              <a:rPr lang="en-US"/>
              <a:pPr>
                <a:defRPr/>
              </a:pPr>
              <a:t>February 27, 2023</a:t>
            </a:fld>
            <a:endParaRPr lang="en-US"/>
          </a:p>
        </p:txBody>
      </p:sp>
      <p:sp>
        <p:nvSpPr>
          <p:cNvPr id="9" name="Footer Placeholder 5"/>
          <p:cNvSpPr>
            <a:spLocks noGrp="1"/>
          </p:cNvSpPr>
          <p:nvPr>
            <p:ph type="ftr" sz="quarter" idx="11"/>
          </p:nvPr>
        </p:nvSpPr>
        <p:spPr/>
        <p:txBody>
          <a:bodyPr/>
          <a:lstStyle>
            <a:lvl1pPr>
              <a:defRPr/>
            </a:lvl1pPr>
          </a:lstStyle>
          <a:p>
            <a:pPr>
              <a:defRPr/>
            </a:pPr>
            <a:r>
              <a:rPr lang="en-US"/>
              <a:t>Data Mining: Concepts and Techniques</a:t>
            </a:r>
          </a:p>
        </p:txBody>
      </p:sp>
      <p:sp>
        <p:nvSpPr>
          <p:cNvPr id="10" name="Slide Number Placeholder 6"/>
          <p:cNvSpPr>
            <a:spLocks noGrp="1"/>
          </p:cNvSpPr>
          <p:nvPr>
            <p:ph type="sldNum" sz="quarter" idx="12"/>
          </p:nvPr>
        </p:nvSpPr>
        <p:spPr/>
        <p:txBody>
          <a:bodyPr/>
          <a:lstStyle>
            <a:lvl1pPr>
              <a:defRPr>
                <a:solidFill>
                  <a:schemeClr val="tx1"/>
                </a:solidFill>
              </a:defRPr>
            </a:lvl1pPr>
          </a:lstStyle>
          <a:p>
            <a:pPr>
              <a:defRPr/>
            </a:pPr>
            <a:fld id="{0C7E2FBF-9118-4E94-98B8-1CC6DBD776DC}" type="slidenum">
              <a:rPr lang="en-US"/>
              <a:pPr>
                <a:defRPr/>
              </a:pPr>
              <a:t>‹#›</a:t>
            </a:fld>
            <a:endParaRPr lang="en-US"/>
          </a:p>
        </p:txBody>
      </p:sp>
    </p:spTree>
    <p:extLst>
      <p:ext uri="{BB962C8B-B14F-4D97-AF65-F5344CB8AC3E}">
        <p14:creationId xmlns:p14="http://schemas.microsoft.com/office/powerpoint/2010/main" val="3297423714"/>
      </p:ext>
    </p:extLst>
  </p:cSld>
  <p:clrMapOvr>
    <a:masterClrMapping/>
  </p:clrMapOvr>
  <p:transition>
    <p:zoom/>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vmlDrawing" Target="../drawings/vmlDrawing1.v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oleObject" Target="../embeddings/oleObject1.bin"/></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152400"/>
            <a:ext cx="5791200" cy="1371600"/>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1027" name="Text Placeholder 2"/>
          <p:cNvSpPr>
            <a:spLocks noGrp="1"/>
          </p:cNvSpPr>
          <p:nvPr>
            <p:ph type="body" idx="1"/>
          </p:nvPr>
        </p:nvSpPr>
        <p:spPr bwMode="auto">
          <a:xfrm>
            <a:off x="457200" y="1752600"/>
            <a:ext cx="7620000" cy="4373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4" name="Date Placeholder 3"/>
          <p:cNvSpPr>
            <a:spLocks noGrp="1"/>
          </p:cNvSpPr>
          <p:nvPr>
            <p:ph type="dt" sz="half" idx="2"/>
          </p:nvPr>
        </p:nvSpPr>
        <p:spPr>
          <a:xfrm>
            <a:off x="457200" y="6172200"/>
            <a:ext cx="3429000" cy="304800"/>
          </a:xfrm>
          <a:prstGeom prst="rect">
            <a:avLst/>
          </a:prstGeom>
        </p:spPr>
        <p:txBody>
          <a:bodyPr vert="horz" lIns="91440" tIns="45720" rIns="91440" bIns="0" rtlCol="0" anchor="b"/>
          <a:lstStyle>
            <a:lvl1pPr algn="l">
              <a:defRPr sz="1000">
                <a:solidFill>
                  <a:schemeClr val="tx1"/>
                </a:solidFill>
              </a:defRPr>
            </a:lvl1pPr>
          </a:lstStyle>
          <a:p>
            <a:pPr>
              <a:defRPr/>
            </a:pPr>
            <a:fld id="{DA9C89A7-54F2-4348-9B35-258E46B21F04}" type="datetime4">
              <a:rPr lang="en-US"/>
              <a:pPr>
                <a:defRPr/>
              </a:pPr>
              <a:t>February 27, 2023</a:t>
            </a:fld>
            <a:endParaRPr lang="en-US"/>
          </a:p>
        </p:txBody>
      </p:sp>
      <p:sp>
        <p:nvSpPr>
          <p:cNvPr id="5" name="Footer Placeholder 4"/>
          <p:cNvSpPr>
            <a:spLocks noGrp="1"/>
          </p:cNvSpPr>
          <p:nvPr>
            <p:ph type="ftr" sz="quarter" idx="3"/>
          </p:nvPr>
        </p:nvSpPr>
        <p:spPr>
          <a:xfrm>
            <a:off x="457200" y="6492875"/>
            <a:ext cx="3429000" cy="284163"/>
          </a:xfrm>
          <a:prstGeom prst="rect">
            <a:avLst/>
          </a:prstGeom>
        </p:spPr>
        <p:txBody>
          <a:bodyPr vert="horz" lIns="91440" tIns="45720" rIns="91440" bIns="45720" rtlCol="0" anchor="t"/>
          <a:lstStyle>
            <a:lvl1pPr algn="l">
              <a:defRPr sz="1000">
                <a:solidFill>
                  <a:schemeClr val="tx1"/>
                </a:solidFill>
              </a:defRPr>
            </a:lvl1pPr>
          </a:lstStyle>
          <a:p>
            <a:pPr>
              <a:defRPr/>
            </a:pPr>
            <a:r>
              <a:rPr lang="en-US"/>
              <a:t>Data Mining: Concepts and Techniques</a:t>
            </a:r>
          </a:p>
        </p:txBody>
      </p:sp>
      <p:sp>
        <p:nvSpPr>
          <p:cNvPr id="6" name="Slide Number Placeholder 5"/>
          <p:cNvSpPr>
            <a:spLocks noGrp="1"/>
          </p:cNvSpPr>
          <p:nvPr>
            <p:ph type="sldNum" sz="quarter" idx="4"/>
          </p:nvPr>
        </p:nvSpPr>
        <p:spPr>
          <a:xfrm rot="16200000">
            <a:off x="8227219" y="5885656"/>
            <a:ext cx="1316038" cy="365125"/>
          </a:xfrm>
          <a:prstGeom prst="rect">
            <a:avLst/>
          </a:prstGeom>
        </p:spPr>
        <p:txBody>
          <a:bodyPr vert="horz" lIns="91440" tIns="45720" rIns="91440" bIns="45720" rtlCol="0" anchor="ctr"/>
          <a:lstStyle>
            <a:lvl1pPr algn="l">
              <a:defRPr sz="2400" b="1">
                <a:solidFill>
                  <a:schemeClr val="tx2"/>
                </a:solidFill>
              </a:defRPr>
            </a:lvl1pPr>
          </a:lstStyle>
          <a:p>
            <a:pPr>
              <a:defRPr/>
            </a:pPr>
            <a:fld id="{EF5FA86A-B157-4CE4-B5B3-AF7D86E7FF61}" type="slidenum">
              <a:rPr lang="en-US"/>
              <a:pPr>
                <a:defRPr/>
              </a:pPr>
              <a:t>‹#›</a:t>
            </a:fld>
            <a:endParaRPr lang="en-US"/>
          </a:p>
        </p:txBody>
      </p:sp>
      <p:sp>
        <p:nvSpPr>
          <p:cNvPr id="7" name="Rectangle 6"/>
          <p:cNvSpPr/>
          <p:nvPr/>
        </p:nvSpPr>
        <p:spPr>
          <a:xfrm>
            <a:off x="9001125" y="0"/>
            <a:ext cx="142875" cy="1371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8" name="Rectangle 7"/>
          <p:cNvSpPr/>
          <p:nvPr/>
        </p:nvSpPr>
        <p:spPr>
          <a:xfrm>
            <a:off x="9001125" y="1371600"/>
            <a:ext cx="142875" cy="5486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aphicFrame>
        <p:nvGraphicFramePr>
          <p:cNvPr id="1033" name="Object 23"/>
          <p:cNvGraphicFramePr>
            <a:graphicFrameLocks/>
          </p:cNvGraphicFramePr>
          <p:nvPr userDrawn="1"/>
        </p:nvGraphicFramePr>
        <p:xfrm>
          <a:off x="381000" y="1143000"/>
          <a:ext cx="8382000" cy="76200"/>
        </p:xfrm>
        <a:graphic>
          <a:graphicData uri="http://schemas.openxmlformats.org/presentationml/2006/ole">
            <mc:AlternateContent xmlns:mc="http://schemas.openxmlformats.org/markup-compatibility/2006">
              <mc:Choice xmlns:v="urn:schemas-microsoft-com:vml" Requires="v">
                <p:oleObj spid="_x0000_s1355" name="Clip" r:id="rId14" imgW="6857143" imgH="48963" progId="MS_ClipArt_Gallery.5">
                  <p:embed/>
                </p:oleObj>
              </mc:Choice>
              <mc:Fallback>
                <p:oleObj name="Clip" r:id="rId14" imgW="6857143" imgH="48963" progId="MS_ClipArt_Gallery.5">
                  <p:embed/>
                  <p:pic>
                    <p:nvPicPr>
                      <p:cNvPr id="0" name="Object 23"/>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81000" y="1143000"/>
                        <a:ext cx="8382000" cy="76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 bg1="lt1" tx1="dk1" bg2="lt2" tx2="dk2" accent1="accent1" accent2="accent2" accent3="accent3" accent4="accent4" accent5="accent5" accent6="accent6" hlink="hlink" folHlink="folHlink"/>
  <p:sldLayoutIdLst>
    <p:sldLayoutId id="2147483892" r:id="rId1"/>
    <p:sldLayoutId id="2147483883" r:id="rId2"/>
    <p:sldLayoutId id="2147483884" r:id="rId3"/>
    <p:sldLayoutId id="2147483885" r:id="rId4"/>
    <p:sldLayoutId id="2147483886" r:id="rId5"/>
    <p:sldLayoutId id="2147483887" r:id="rId6"/>
    <p:sldLayoutId id="2147483888" r:id="rId7"/>
    <p:sldLayoutId id="2147483889" r:id="rId8"/>
    <p:sldLayoutId id="2147483893" r:id="rId9"/>
    <p:sldLayoutId id="2147483890" r:id="rId10"/>
    <p:sldLayoutId id="2147483891" r:id="rId11"/>
  </p:sldLayoutIdLst>
  <p:transition>
    <p:zoom/>
  </p:transition>
  <p:timing>
    <p:tnLst>
      <p:par>
        <p:cTn id="1" dur="indefinite" restart="never" nodeType="tmRoot"/>
      </p:par>
    </p:tnLst>
  </p:timing>
  <p:hf hdr="0" ftr="0" dt="0"/>
  <p:txStyles>
    <p:titleStyle>
      <a:lvl1pPr algn="l" rtl="0" eaLnBrk="0" fontAlgn="base" hangingPunct="0">
        <a:spcBef>
          <a:spcPct val="0"/>
        </a:spcBef>
        <a:spcAft>
          <a:spcPct val="0"/>
        </a:spcAft>
        <a:defRPr sz="3600" kern="1200" cap="all" spc="-6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Black" pitchFamily="34" charset="0"/>
        </a:defRPr>
      </a:lvl2pPr>
      <a:lvl3pPr algn="l" rtl="0" eaLnBrk="0" fontAlgn="base" hangingPunct="0">
        <a:spcBef>
          <a:spcPct val="0"/>
        </a:spcBef>
        <a:spcAft>
          <a:spcPct val="0"/>
        </a:spcAft>
        <a:defRPr sz="3600">
          <a:solidFill>
            <a:schemeClr val="tx2"/>
          </a:solidFill>
          <a:latin typeface="Arial Black" pitchFamily="34" charset="0"/>
        </a:defRPr>
      </a:lvl3pPr>
      <a:lvl4pPr algn="l" rtl="0" eaLnBrk="0" fontAlgn="base" hangingPunct="0">
        <a:spcBef>
          <a:spcPct val="0"/>
        </a:spcBef>
        <a:spcAft>
          <a:spcPct val="0"/>
        </a:spcAft>
        <a:defRPr sz="3600">
          <a:solidFill>
            <a:schemeClr val="tx2"/>
          </a:solidFill>
          <a:latin typeface="Arial Black" pitchFamily="34" charset="0"/>
        </a:defRPr>
      </a:lvl4pPr>
      <a:lvl5pPr algn="l" rtl="0" eaLnBrk="0" fontAlgn="base" hangingPunct="0">
        <a:spcBef>
          <a:spcPct val="0"/>
        </a:spcBef>
        <a:spcAft>
          <a:spcPct val="0"/>
        </a:spcAft>
        <a:defRPr sz="3600">
          <a:solidFill>
            <a:schemeClr val="tx2"/>
          </a:solidFill>
          <a:latin typeface="Arial Black" pitchFamily="34" charset="0"/>
        </a:defRPr>
      </a:lvl5pPr>
      <a:lvl6pPr marL="457200" algn="l" rtl="0" fontAlgn="base">
        <a:spcBef>
          <a:spcPct val="0"/>
        </a:spcBef>
        <a:spcAft>
          <a:spcPct val="0"/>
        </a:spcAft>
        <a:defRPr sz="3600">
          <a:solidFill>
            <a:schemeClr val="tx2"/>
          </a:solidFill>
          <a:latin typeface="Arial Black" pitchFamily="34" charset="0"/>
        </a:defRPr>
      </a:lvl6pPr>
      <a:lvl7pPr marL="914400" algn="l" rtl="0" fontAlgn="base">
        <a:spcBef>
          <a:spcPct val="0"/>
        </a:spcBef>
        <a:spcAft>
          <a:spcPct val="0"/>
        </a:spcAft>
        <a:defRPr sz="3600">
          <a:solidFill>
            <a:schemeClr val="tx2"/>
          </a:solidFill>
          <a:latin typeface="Arial Black" pitchFamily="34" charset="0"/>
        </a:defRPr>
      </a:lvl7pPr>
      <a:lvl8pPr marL="1371600" algn="l" rtl="0" fontAlgn="base">
        <a:spcBef>
          <a:spcPct val="0"/>
        </a:spcBef>
        <a:spcAft>
          <a:spcPct val="0"/>
        </a:spcAft>
        <a:defRPr sz="3600">
          <a:solidFill>
            <a:schemeClr val="tx2"/>
          </a:solidFill>
          <a:latin typeface="Arial Black" pitchFamily="34" charset="0"/>
        </a:defRPr>
      </a:lvl8pPr>
      <a:lvl9pPr marL="1828800" algn="l" rtl="0" fontAlgn="base">
        <a:spcBef>
          <a:spcPct val="0"/>
        </a:spcBef>
        <a:spcAft>
          <a:spcPct val="0"/>
        </a:spcAft>
        <a:defRPr sz="3600">
          <a:solidFill>
            <a:schemeClr val="tx2"/>
          </a:solidFill>
          <a:latin typeface="Arial Black" pitchFamily="34" charset="0"/>
        </a:defRPr>
      </a:lvl9pPr>
    </p:titleStyle>
    <p:bodyStyle>
      <a:lvl1pPr marL="342900" indent="-342900" algn="l" rtl="0" eaLnBrk="0" fontAlgn="base" hangingPunct="0">
        <a:spcBef>
          <a:spcPct val="20000"/>
        </a:spcBef>
        <a:spcAft>
          <a:spcPts val="600"/>
        </a:spcAft>
        <a:buFont typeface="Arial" pitchFamily="34" charset="0"/>
        <a:defRPr sz="2000" b="1" kern="1200">
          <a:solidFill>
            <a:schemeClr val="tx1"/>
          </a:solidFill>
          <a:latin typeface="+mn-lt"/>
          <a:ea typeface="+mn-ea"/>
          <a:cs typeface="+mn-cs"/>
        </a:defRPr>
      </a:lvl1pPr>
      <a:lvl2pPr marL="457200" indent="-182563" algn="l" rtl="0" eaLnBrk="0" fontAlgn="base" hangingPunct="0">
        <a:spcBef>
          <a:spcPct val="20000"/>
        </a:spcBef>
        <a:spcAft>
          <a:spcPct val="0"/>
        </a:spcAft>
        <a:buClr>
          <a:schemeClr val="tx2"/>
        </a:buClr>
        <a:buFont typeface="Arial" pitchFamily="34" charset="0"/>
        <a:buChar char="•"/>
        <a:defRPr sz="20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Font typeface="Arial" pitchFamily="34" charset="0"/>
        <a:buChar char="•"/>
        <a:defRPr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Font typeface="Arial" pitchFamily="34" charset="0"/>
        <a:buChar char="•"/>
        <a:defRPr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Font typeface="Arial" pitchFamily="34" charset="0"/>
        <a:buChar char="•"/>
        <a:defRPr kern="120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3.xml"/><Relationship Id="rId5" Type="http://schemas.openxmlformats.org/officeDocument/2006/relationships/image" Target="../media/image30.png"/><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34.png"/></Relationships>
</file>

<file path=ppt/slides/_rels/slide2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3.xml"/><Relationship Id="rId4" Type="http://schemas.openxmlformats.org/officeDocument/2006/relationships/image" Target="../media/image39.jpeg"/></Relationships>
</file>

<file path=ppt/slides/_rels/slide24.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16.xml"/><Relationship Id="rId1" Type="http://schemas.openxmlformats.org/officeDocument/2006/relationships/slideLayout" Target="../slideLayouts/slideLayout3.xml"/><Relationship Id="rId5" Type="http://schemas.openxmlformats.org/officeDocument/2006/relationships/image" Target="../media/image42.jpeg"/><Relationship Id="rId4" Type="http://schemas.openxmlformats.org/officeDocument/2006/relationships/image" Target="../media/image41.png"/></Relationships>
</file>

<file path=ppt/slides/_rels/slide2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image" Target="../media/image47.png"/><Relationship Id="rId1" Type="http://schemas.openxmlformats.org/officeDocument/2006/relationships/slideLayout" Target="../slideLayouts/slideLayout3.xml"/><Relationship Id="rId6" Type="http://schemas.openxmlformats.org/officeDocument/2006/relationships/image" Target="../media/image51.png"/><Relationship Id="rId5" Type="http://schemas.openxmlformats.org/officeDocument/2006/relationships/image" Target="../media/image50.png"/><Relationship Id="rId10" Type="http://schemas.openxmlformats.org/officeDocument/2006/relationships/image" Target="../media/image55.png"/><Relationship Id="rId4" Type="http://schemas.openxmlformats.org/officeDocument/2006/relationships/image" Target="../media/image49.png"/><Relationship Id="rId9" Type="http://schemas.openxmlformats.org/officeDocument/2006/relationships/image" Target="../media/image54.png"/></Relationships>
</file>

<file path=ppt/slides/_rels/slide28.xml.rels><?xml version="1.0" encoding="UTF-8" standalone="yes"?>
<Relationships xmlns="http://schemas.openxmlformats.org/package/2006/relationships"><Relationship Id="rId8" Type="http://schemas.openxmlformats.org/officeDocument/2006/relationships/hyperlink" Target="http://images.google.com/imgres?imgurl=www.uni-konstanz.de/ag-moral/images/flag-USA.gif&amp;imgrefurl=http://www.uni-konstanz.de/ag-moral/lehramt.html&amp;h=224&amp;w=425&amp;prev=/images?q=flag+usa&amp;svnum=10&amp;hl=en&amp;lr=&amp;ie=UTF-8&amp;oe=UTF-8" TargetMode="External"/><Relationship Id="rId13" Type="http://schemas.openxmlformats.org/officeDocument/2006/relationships/image" Target="../media/image60.jpeg"/><Relationship Id="rId3" Type="http://schemas.openxmlformats.org/officeDocument/2006/relationships/image" Target="../media/image47.png"/><Relationship Id="rId7" Type="http://schemas.openxmlformats.org/officeDocument/2006/relationships/image" Target="../media/image57.png"/><Relationship Id="rId12" Type="http://schemas.openxmlformats.org/officeDocument/2006/relationships/hyperlink" Target="http://images.google.com/imgres?imgurl=www.enchantedlearning.com/europe/ireland/Flagbig.GIF&amp;imgrefurl=http://www.enchantedlearning.com/europe/ireland/flag.shtml&amp;h=338&amp;w=532&amp;prev=/images?q=ireland+flag&amp;svnum=10&amp;hl=en&amp;lr=&amp;ie=UTF-8&amp;oe=UTF-8" TargetMode="External"/><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56.png"/><Relationship Id="rId11" Type="http://schemas.openxmlformats.org/officeDocument/2006/relationships/image" Target="../media/image59.jpeg"/><Relationship Id="rId5" Type="http://schemas.openxmlformats.org/officeDocument/2006/relationships/image" Target="../media/image53.png"/><Relationship Id="rId10" Type="http://schemas.openxmlformats.org/officeDocument/2006/relationships/hyperlink" Target="http://images.google.com/imgres?imgurl=www.tamagawa.ac.jp/sisetu/gakujutu/honey/images/flag/Flag-india.gif&amp;imgrefurl=http://www.tamagawa.ac.jp/sisetu/gakujutu/honey/aaa/chapter-eng.htm&amp;h=148&amp;w=221&amp;prev=/images?q=india+flag&amp;svnum=10&amp;hl=en&amp;lr=&amp;ie=UTF-8&amp;oe=UTF-8" TargetMode="External"/><Relationship Id="rId4" Type="http://schemas.openxmlformats.org/officeDocument/2006/relationships/image" Target="../media/image49.png"/><Relationship Id="rId9" Type="http://schemas.openxmlformats.org/officeDocument/2006/relationships/image" Target="../media/image58.jpeg"/><Relationship Id="rId14" Type="http://schemas.openxmlformats.org/officeDocument/2006/relationships/image" Target="../media/image61.png"/></Relationships>
</file>

<file path=ppt/slides/_rels/slide2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64.png"/><Relationship Id="rId4" Type="http://schemas.openxmlformats.org/officeDocument/2006/relationships/image" Target="../media/image63.jpeg"/></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67.jpeg"/><Relationship Id="rId4" Type="http://schemas.openxmlformats.org/officeDocument/2006/relationships/image" Target="../media/image66.png"/></Relationships>
</file>

<file path=ppt/slides/_rels/slide3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32.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72.png"/><Relationship Id="rId4" Type="http://schemas.openxmlformats.org/officeDocument/2006/relationships/image" Target="../media/image71.jpeg"/></Relationships>
</file>

<file path=ppt/slides/_rels/slide3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35.xml.rels><?xml version="1.0" encoding="UTF-8" standalone="yes"?>
<Relationships xmlns="http://schemas.openxmlformats.org/package/2006/relationships"><Relationship Id="rId3" Type="http://schemas.openxmlformats.org/officeDocument/2006/relationships/image" Target="../media/image76.gif"/><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78.png"/><Relationship Id="rId4" Type="http://schemas.openxmlformats.org/officeDocument/2006/relationships/image" Target="../media/image77.png"/></Relationships>
</file>

<file path=ppt/slides/_rels/slide3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3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82.png"/><Relationship Id="rId4" Type="http://schemas.openxmlformats.org/officeDocument/2006/relationships/image" Target="../media/image79.png"/></Relationships>
</file>

<file path=ppt/slides/_rels/slide3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84.png"/></Relationships>
</file>

<file path=ppt/slides/_rels/slide3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84.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4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89.png"/></Relationships>
</file>

<file path=ppt/slides/_rels/slide4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92.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2.xml"/><Relationship Id="rId4" Type="http://schemas.openxmlformats.org/officeDocument/2006/relationships/image" Target="../media/image95.png"/></Relationships>
</file>

<file path=ppt/slides/_rels/slide46.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8.PNG"/><Relationship Id="rId1" Type="http://schemas.openxmlformats.org/officeDocument/2006/relationships/slideLayout" Target="../slideLayouts/slideLayout2.xml"/><Relationship Id="rId4" Type="http://schemas.openxmlformats.org/officeDocument/2006/relationships/image" Target="../media/image97.png"/></Relationships>
</file>

<file path=ppt/slides/_rels/slide48.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100.png"/></Relationships>
</file>

<file path=ppt/slides/_rels/slide49.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85.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104.png"/><Relationship Id="rId4" Type="http://schemas.openxmlformats.org/officeDocument/2006/relationships/image" Target="../media/image103.PNG"/></Relationships>
</file>

<file path=ppt/slides/_rels/slide51.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104.png"/></Relationships>
</file>

<file path=ppt/slides/_rels/slide52.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108.png"/><Relationship Id="rId5" Type="http://schemas.openxmlformats.org/officeDocument/2006/relationships/image" Target="../media/image107.PNG"/><Relationship Id="rId4" Type="http://schemas.openxmlformats.org/officeDocument/2006/relationships/image" Target="../media/image106.PNG"/></Relationships>
</file>

<file path=ppt/slides/_rels/slide53.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111.png"/><Relationship Id="rId4" Type="http://schemas.openxmlformats.org/officeDocument/2006/relationships/image" Target="../media/image110.PNG"/></Relationships>
</file>

<file path=ppt/slides/_rels/slide54.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114.png"/><Relationship Id="rId4" Type="http://schemas.openxmlformats.org/officeDocument/2006/relationships/image" Target="../media/image113.PNG"/></Relationships>
</file>

<file path=ppt/slides/_rels/slide55.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119.png"/><Relationship Id="rId4" Type="http://schemas.openxmlformats.org/officeDocument/2006/relationships/image" Target="../media/image118.PNG"/></Relationships>
</file>

<file path=ppt/slides/_rels/slide57.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image" Target="../media/image122.png"/><Relationship Id="rId4" Type="http://schemas.openxmlformats.org/officeDocument/2006/relationships/image" Target="../media/image121.PNG"/></Relationships>
</file>

<file path=ppt/slides/_rels/slide58.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2.xml"/><Relationship Id="rId5" Type="http://schemas.openxmlformats.org/officeDocument/2006/relationships/image" Target="../media/image126.png"/><Relationship Id="rId4" Type="http://schemas.openxmlformats.org/officeDocument/2006/relationships/image" Target="../media/image125.png"/></Relationships>
</file>

<file path=ppt/slides/_rels/slide59.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129.png"/><Relationship Id="rId4" Type="http://schemas.openxmlformats.org/officeDocument/2006/relationships/image" Target="../media/image128.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130.png"/></Relationships>
</file>

<file path=ppt/slides/_rels/slide62.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135.png"/><Relationship Id="rId5" Type="http://schemas.openxmlformats.org/officeDocument/2006/relationships/image" Target="../media/image134.png"/><Relationship Id="rId4" Type="http://schemas.openxmlformats.org/officeDocument/2006/relationships/image" Target="../media/image133.png"/></Relationships>
</file>

<file path=ppt/slides/_rels/slide66.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6" name="Rectangle 2"/>
          <p:cNvSpPr>
            <a:spLocks noGrp="1" noChangeArrowheads="1"/>
          </p:cNvSpPr>
          <p:nvPr>
            <p:ph type="title" idx="4294967295"/>
          </p:nvPr>
        </p:nvSpPr>
        <p:spPr>
          <a:xfrm>
            <a:off x="76200" y="2971800"/>
            <a:ext cx="7239000" cy="2133600"/>
          </a:xfrm>
        </p:spPr>
        <p:txBody>
          <a:bodyPr>
            <a:normAutofit fontScale="90000"/>
          </a:bodyPr>
          <a:lstStyle/>
          <a:p>
            <a:pPr eaLnBrk="1" fontAlgn="auto" hangingPunct="1">
              <a:spcAft>
                <a:spcPts val="0"/>
              </a:spcAft>
              <a:defRPr/>
            </a:pPr>
            <a:r>
              <a:rPr lang="en-US" sz="4000" dirty="0" smtClean="0"/>
              <a:t/>
            </a:r>
            <a:br>
              <a:rPr lang="en-US" sz="4000" dirty="0" smtClean="0"/>
            </a:br>
            <a:r>
              <a:rPr lang="en-US" sz="4000" dirty="0" smtClean="0"/>
              <a:t>Introduction </a:t>
            </a:r>
            <a:r>
              <a:rPr lang="en-US" sz="4000" dirty="0" smtClean="0"/>
              <a:t>to DBMS &amp;</a:t>
            </a:r>
            <a:br>
              <a:rPr lang="en-US" sz="4000" dirty="0" smtClean="0"/>
            </a:br>
            <a:r>
              <a:rPr lang="en-US" sz="4000" dirty="0" smtClean="0"/>
              <a:t>The E-r </a:t>
            </a:r>
            <a:r>
              <a:rPr lang="en-US" sz="4000" dirty="0" smtClean="0"/>
              <a:t>model </a:t>
            </a:r>
            <a:r>
              <a:rPr lang="en-US" sz="4000" dirty="0" smtClean="0"/>
              <a:t/>
            </a:r>
            <a:br>
              <a:rPr lang="en-US" sz="4000" dirty="0" smtClean="0"/>
            </a:br>
            <a:endParaRPr lang="en-US" sz="4000" dirty="0" smtClean="0"/>
          </a:p>
        </p:txBody>
      </p:sp>
      <p:sp>
        <p:nvSpPr>
          <p:cNvPr id="3" name="Rectangle 2"/>
          <p:cNvSpPr/>
          <p:nvPr/>
        </p:nvSpPr>
        <p:spPr>
          <a:xfrm>
            <a:off x="292217" y="5334000"/>
            <a:ext cx="4572000" cy="1169551"/>
          </a:xfrm>
          <a:prstGeom prst="rect">
            <a:avLst/>
          </a:prstGeom>
        </p:spPr>
        <p:txBody>
          <a:bodyPr>
            <a:spAutoFit/>
          </a:bodyPr>
          <a:lstStyle/>
          <a:p>
            <a:pPr lvl="0" fontAlgn="auto">
              <a:spcBef>
                <a:spcPct val="20000"/>
              </a:spcBef>
              <a:spcAft>
                <a:spcPts val="0"/>
              </a:spcAft>
            </a:pPr>
            <a:r>
              <a:rPr lang="en-IN" sz="1000" b="1" dirty="0">
                <a:solidFill>
                  <a:prstClr val="black"/>
                </a:solidFill>
                <a:latin typeface="Calibri"/>
              </a:rPr>
              <a:t>Courtesy:</a:t>
            </a:r>
          </a:p>
          <a:p>
            <a:pPr lvl="0" fontAlgn="auto">
              <a:spcBef>
                <a:spcPct val="20000"/>
              </a:spcBef>
              <a:spcAft>
                <a:spcPts val="0"/>
              </a:spcAft>
            </a:pPr>
            <a:r>
              <a:rPr lang="en-IN" sz="1000" b="1" dirty="0" err="1" smtClean="0">
                <a:solidFill>
                  <a:prstClr val="black"/>
                </a:solidFill>
                <a:latin typeface="Calibri"/>
              </a:rPr>
              <a:t>Ramakrishnan</a:t>
            </a:r>
            <a:r>
              <a:rPr lang="en-IN" sz="1000" b="1" dirty="0" smtClean="0">
                <a:solidFill>
                  <a:prstClr val="black"/>
                </a:solidFill>
                <a:latin typeface="Calibri"/>
              </a:rPr>
              <a:t>  and </a:t>
            </a:r>
            <a:r>
              <a:rPr lang="en-IN" sz="1000" b="1" dirty="0" err="1" smtClean="0">
                <a:solidFill>
                  <a:prstClr val="black"/>
                </a:solidFill>
                <a:latin typeface="Calibri"/>
              </a:rPr>
              <a:t>Gehrke</a:t>
            </a:r>
            <a:endParaRPr lang="en-IN" sz="1000" b="1" dirty="0" smtClean="0">
              <a:solidFill>
                <a:prstClr val="black"/>
              </a:solidFill>
              <a:latin typeface="Calibri"/>
            </a:endParaRPr>
          </a:p>
          <a:p>
            <a:pPr lvl="0" fontAlgn="auto">
              <a:spcBef>
                <a:spcPct val="20000"/>
              </a:spcBef>
              <a:spcAft>
                <a:spcPts val="0"/>
              </a:spcAft>
            </a:pPr>
            <a:r>
              <a:rPr lang="en-IN" sz="1000" b="1" dirty="0" err="1" smtClean="0">
                <a:solidFill>
                  <a:prstClr val="black"/>
                </a:solidFill>
                <a:latin typeface="Calibri"/>
              </a:rPr>
              <a:t>Silberschatz</a:t>
            </a:r>
            <a:r>
              <a:rPr lang="en-IN" sz="1000" b="1" dirty="0" smtClean="0">
                <a:solidFill>
                  <a:prstClr val="black"/>
                </a:solidFill>
                <a:latin typeface="Calibri"/>
              </a:rPr>
              <a:t>, </a:t>
            </a:r>
            <a:r>
              <a:rPr lang="en-IN" sz="1000" b="1" dirty="0" err="1" smtClean="0">
                <a:solidFill>
                  <a:prstClr val="black"/>
                </a:solidFill>
                <a:latin typeface="Calibri"/>
              </a:rPr>
              <a:t>Korth</a:t>
            </a:r>
            <a:r>
              <a:rPr lang="en-IN" sz="1000" b="1" dirty="0" smtClean="0">
                <a:solidFill>
                  <a:prstClr val="black"/>
                </a:solidFill>
                <a:latin typeface="Calibri"/>
              </a:rPr>
              <a:t> and </a:t>
            </a:r>
            <a:r>
              <a:rPr lang="en-IN" sz="1000" b="1" dirty="0" err="1" smtClean="0">
                <a:solidFill>
                  <a:prstClr val="black"/>
                </a:solidFill>
                <a:latin typeface="Calibri"/>
              </a:rPr>
              <a:t>Sudarshan</a:t>
            </a:r>
            <a:endParaRPr lang="en-IN" sz="1000" b="1" dirty="0" smtClean="0">
              <a:solidFill>
                <a:prstClr val="black"/>
              </a:solidFill>
              <a:latin typeface="Calibri"/>
            </a:endParaRPr>
          </a:p>
          <a:p>
            <a:pPr lvl="0" fontAlgn="auto">
              <a:spcBef>
                <a:spcPct val="20000"/>
              </a:spcBef>
              <a:spcAft>
                <a:spcPts val="0"/>
              </a:spcAft>
            </a:pPr>
            <a:r>
              <a:rPr lang="en-IN" sz="1000" b="1" dirty="0" smtClean="0">
                <a:solidFill>
                  <a:prstClr val="black"/>
                </a:solidFill>
                <a:latin typeface="Calibri"/>
              </a:rPr>
              <a:t>Yong Choi, CSUB</a:t>
            </a:r>
          </a:p>
          <a:p>
            <a:pPr lvl="0" fontAlgn="auto">
              <a:spcBef>
                <a:spcPct val="20000"/>
              </a:spcBef>
              <a:spcAft>
                <a:spcPts val="0"/>
              </a:spcAft>
            </a:pPr>
            <a:r>
              <a:rPr lang="en-IN" sz="1000" b="1" dirty="0" err="1" smtClean="0">
                <a:solidFill>
                  <a:prstClr val="black"/>
                </a:solidFill>
                <a:latin typeface="Calibri"/>
              </a:rPr>
              <a:t>Kabindra</a:t>
            </a:r>
            <a:r>
              <a:rPr lang="en-IN" sz="1000" b="1" dirty="0" smtClean="0">
                <a:solidFill>
                  <a:prstClr val="black"/>
                </a:solidFill>
                <a:latin typeface="Calibri"/>
              </a:rPr>
              <a:t> </a:t>
            </a:r>
            <a:r>
              <a:rPr lang="en-IN" sz="1000" b="1" dirty="0" err="1" smtClean="0">
                <a:solidFill>
                  <a:prstClr val="black"/>
                </a:solidFill>
                <a:latin typeface="Calibri"/>
              </a:rPr>
              <a:t>Koirala</a:t>
            </a:r>
            <a:endParaRPr lang="en-IN" sz="1000" b="1" dirty="0" smtClean="0">
              <a:solidFill>
                <a:prstClr val="black"/>
              </a:solidFill>
              <a:latin typeface="Calibri"/>
            </a:endParaRPr>
          </a:p>
          <a:p>
            <a:pPr lvl="0" fontAlgn="auto">
              <a:spcBef>
                <a:spcPct val="20000"/>
              </a:spcBef>
              <a:spcAft>
                <a:spcPts val="0"/>
              </a:spcAft>
            </a:pPr>
            <a:r>
              <a:rPr lang="en-IN" sz="1000" b="1" dirty="0" smtClean="0">
                <a:solidFill>
                  <a:prstClr val="black"/>
                </a:solidFill>
                <a:latin typeface="Calibri"/>
              </a:rPr>
              <a:t>Anjali Jivani</a:t>
            </a:r>
            <a:endParaRPr lang="en-IN" sz="1000" b="1" dirty="0">
              <a:solidFill>
                <a:prstClr val="black"/>
              </a:solidFill>
              <a:latin typeface="Calibri"/>
            </a:endParaRPr>
          </a:p>
        </p:txBody>
      </p:sp>
      <p:pic>
        <p:nvPicPr>
          <p:cNvPr id="2050" name="Picture 2" descr="Database Icon Vector Art, Icons, and Graphics for Free Downloa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1000" y="253767"/>
            <a:ext cx="2219325" cy="1905000"/>
          </a:xfrm>
          <a:prstGeom prst="rect">
            <a:avLst/>
          </a:prstGeom>
          <a:noFill/>
          <a:ln w="38100">
            <a:solidFill>
              <a:schemeClr val="tx1"/>
            </a:solidFill>
          </a:ln>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53200" y="652848"/>
            <a:ext cx="2332264" cy="1106837"/>
          </a:xfrm>
          <a:prstGeom prst="rect">
            <a:avLst/>
          </a:prstGeom>
          <a:ln w="38100">
            <a:solidFill>
              <a:schemeClr val="tx1"/>
            </a:solidFill>
          </a:ln>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Rectangle 2"/>
          <p:cNvSpPr>
            <a:spLocks noGrp="1" noChangeArrowheads="1"/>
          </p:cNvSpPr>
          <p:nvPr>
            <p:ph type="title"/>
          </p:nvPr>
        </p:nvSpPr>
        <p:spPr>
          <a:xfrm>
            <a:off x="228600" y="381000"/>
            <a:ext cx="8686800" cy="533400"/>
          </a:xfrm>
        </p:spPr>
        <p:txBody>
          <a:bodyPr lIns="92075" tIns="46038" rIns="92075" bIns="46038" anchor="ctr">
            <a:normAutofit fontScale="90000"/>
          </a:bodyPr>
          <a:lstStyle/>
          <a:p>
            <a:pPr eaLnBrk="1" fontAlgn="auto" hangingPunct="1">
              <a:spcAft>
                <a:spcPts val="0"/>
              </a:spcAft>
              <a:defRPr/>
            </a:pPr>
            <a:r>
              <a:rPr lang="en-US" sz="3200" dirty="0" smtClean="0"/>
              <a:t>Crash recovery</a:t>
            </a:r>
            <a:r>
              <a:rPr lang="en-US" sz="2800" dirty="0" smtClean="0"/>
              <a:t> </a:t>
            </a:r>
          </a:p>
        </p:txBody>
      </p:sp>
      <p:sp>
        <p:nvSpPr>
          <p:cNvPr id="2" name="Rectangle 1"/>
          <p:cNvSpPr/>
          <p:nvPr/>
        </p:nvSpPr>
        <p:spPr>
          <a:xfrm>
            <a:off x="5486400" y="1905000"/>
            <a:ext cx="3124200" cy="4770537"/>
          </a:xfrm>
          <a:prstGeom prst="rect">
            <a:avLst/>
          </a:prstGeom>
        </p:spPr>
        <p:txBody>
          <a:bodyPr wrap="square">
            <a:spAutoFit/>
          </a:bodyPr>
          <a:lstStyle/>
          <a:p>
            <a:pPr marL="285750" indent="-285750" eaLnBrk="1" hangingPunct="1">
              <a:buFont typeface="Wingdings" pitchFamily="2" charset="2"/>
              <a:buChar char="Ø"/>
            </a:pPr>
            <a:r>
              <a:rPr lang="en-US" sz="1600" dirty="0">
                <a:latin typeface="+mn-lt"/>
              </a:rPr>
              <a:t>Suppose </a:t>
            </a:r>
            <a:r>
              <a:rPr lang="en-US" sz="1600" dirty="0" smtClean="0">
                <a:latin typeface="+mn-lt"/>
              </a:rPr>
              <a:t>you are editing a </a:t>
            </a:r>
            <a:r>
              <a:rPr lang="en-US" sz="1600" dirty="0">
                <a:latin typeface="+mn-lt"/>
              </a:rPr>
              <a:t>text file and the system crashes! </a:t>
            </a:r>
          </a:p>
          <a:p>
            <a:pPr marL="285750" indent="-285750" eaLnBrk="1" hangingPunct="1">
              <a:buFont typeface="Wingdings" pitchFamily="2" charset="2"/>
              <a:buChar char="Ø"/>
            </a:pPr>
            <a:endParaRPr lang="en-US" sz="1600" dirty="0">
              <a:latin typeface="+mn-lt"/>
            </a:endParaRPr>
          </a:p>
          <a:p>
            <a:pPr marL="285750" indent="-285750" eaLnBrk="1" hangingPunct="1">
              <a:buFont typeface="Wingdings" pitchFamily="2" charset="2"/>
              <a:buChar char="Ø"/>
            </a:pPr>
            <a:r>
              <a:rPr lang="en-US" sz="1600" dirty="0">
                <a:latin typeface="+mn-lt"/>
              </a:rPr>
              <a:t> A DBMS is able to guarantee 100% recovery from system crashes</a:t>
            </a:r>
            <a:r>
              <a:rPr lang="en-US" sz="1600" dirty="0" smtClean="0">
                <a:latin typeface="+mn-lt"/>
              </a:rPr>
              <a:t>.</a:t>
            </a:r>
          </a:p>
          <a:p>
            <a:pPr marL="285750" indent="-285750" eaLnBrk="1" hangingPunct="1">
              <a:buFont typeface="Wingdings" pitchFamily="2" charset="2"/>
              <a:buChar char="Ø"/>
            </a:pPr>
            <a:endParaRPr lang="en-US" sz="1600" dirty="0" smtClean="0">
              <a:latin typeface="+mn-lt"/>
            </a:endParaRPr>
          </a:p>
          <a:p>
            <a:pPr marL="285750" indent="-285750" eaLnBrk="1" hangingPunct="1">
              <a:buFont typeface="Wingdings" pitchFamily="2" charset="2"/>
              <a:buChar char="Ø"/>
            </a:pPr>
            <a:r>
              <a:rPr lang="en-IN" sz="1600" b="1" dirty="0">
                <a:latin typeface="+mn-lt"/>
              </a:rPr>
              <a:t>Crash recovery</a:t>
            </a:r>
            <a:r>
              <a:rPr lang="en-IN" sz="1600" dirty="0">
                <a:latin typeface="+mn-lt"/>
              </a:rPr>
              <a:t> is the process by which the database is moved back to a consistent and usable state. </a:t>
            </a:r>
            <a:endParaRPr lang="en-IN" sz="1600" dirty="0" smtClean="0">
              <a:latin typeface="+mn-lt"/>
            </a:endParaRPr>
          </a:p>
          <a:p>
            <a:pPr eaLnBrk="1" hangingPunct="1"/>
            <a:endParaRPr lang="en-IN" sz="1600" dirty="0" smtClean="0">
              <a:latin typeface="+mn-lt"/>
            </a:endParaRPr>
          </a:p>
          <a:p>
            <a:pPr marL="285750" indent="-285750" eaLnBrk="1" hangingPunct="1">
              <a:buFont typeface="Wingdings" pitchFamily="2" charset="2"/>
              <a:buChar char="Ø"/>
            </a:pPr>
            <a:r>
              <a:rPr lang="en-IN" sz="1600" dirty="0" smtClean="0">
                <a:latin typeface="+mn-lt"/>
              </a:rPr>
              <a:t>This </a:t>
            </a:r>
            <a:r>
              <a:rPr lang="en-IN" sz="1600" dirty="0">
                <a:latin typeface="+mn-lt"/>
              </a:rPr>
              <a:t>is done by rolling back incomplete transactions and completing committed transactions that were still in memory when the </a:t>
            </a:r>
            <a:r>
              <a:rPr lang="en-IN" sz="1600" b="1" dirty="0">
                <a:latin typeface="+mn-lt"/>
              </a:rPr>
              <a:t>crash</a:t>
            </a:r>
            <a:r>
              <a:rPr lang="en-IN" sz="1600" dirty="0">
                <a:latin typeface="+mn-lt"/>
              </a:rPr>
              <a:t> occurred</a:t>
            </a:r>
            <a:endParaRPr lang="en-US" sz="1600" dirty="0">
              <a:latin typeface="+mn-lt"/>
            </a:endParaRP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2209800"/>
            <a:ext cx="5110162" cy="3033429"/>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908800" y="152400"/>
            <a:ext cx="1930400" cy="14478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3" name="Rectangle 2"/>
          <p:cNvSpPr>
            <a:spLocks noGrp="1" noChangeArrowheads="1"/>
          </p:cNvSpPr>
          <p:nvPr>
            <p:ph type="title"/>
          </p:nvPr>
        </p:nvSpPr>
        <p:spPr>
          <a:xfrm>
            <a:off x="381000" y="304800"/>
            <a:ext cx="8610600" cy="762000"/>
          </a:xfrm>
        </p:spPr>
        <p:txBody>
          <a:bodyPr lIns="92075" tIns="46038" rIns="92075" bIns="46038" anchor="ctr">
            <a:normAutofit/>
          </a:bodyPr>
          <a:lstStyle/>
          <a:p>
            <a:pPr eaLnBrk="1" fontAlgn="auto" hangingPunct="1">
              <a:spcAft>
                <a:spcPts val="0"/>
              </a:spcAft>
              <a:defRPr/>
            </a:pPr>
            <a:r>
              <a:rPr lang="en-US" sz="2800" dirty="0" smtClean="0"/>
              <a:t>Data models</a:t>
            </a:r>
            <a:r>
              <a:rPr lang="en-US" sz="3200" dirty="0" smtClean="0"/>
              <a:t> </a:t>
            </a:r>
          </a:p>
        </p:txBody>
      </p:sp>
      <p:sp>
        <p:nvSpPr>
          <p:cNvPr id="2" name="Rectangle 1"/>
          <p:cNvSpPr/>
          <p:nvPr/>
        </p:nvSpPr>
        <p:spPr>
          <a:xfrm>
            <a:off x="381000" y="1765563"/>
            <a:ext cx="8077200" cy="4401205"/>
          </a:xfrm>
          <a:prstGeom prst="rect">
            <a:avLst/>
          </a:prstGeom>
        </p:spPr>
        <p:txBody>
          <a:bodyPr wrap="square">
            <a:spAutoFit/>
          </a:bodyPr>
          <a:lstStyle/>
          <a:p>
            <a:r>
              <a:rPr lang="en-IN" sz="2000" b="1" dirty="0">
                <a:latin typeface="+mn-lt"/>
              </a:rPr>
              <a:t>What is Data </a:t>
            </a:r>
            <a:r>
              <a:rPr lang="en-IN" sz="2000" b="1" dirty="0" smtClean="0">
                <a:latin typeface="+mn-lt"/>
              </a:rPr>
              <a:t>Modelling?</a:t>
            </a:r>
          </a:p>
          <a:p>
            <a:endParaRPr lang="en-IN" sz="2000" b="1" dirty="0">
              <a:latin typeface="+mn-lt"/>
            </a:endParaRPr>
          </a:p>
          <a:p>
            <a:pPr marL="342900" indent="-342900">
              <a:buFont typeface="Wingdings" pitchFamily="2" charset="2"/>
              <a:buChar char="Ø"/>
            </a:pPr>
            <a:r>
              <a:rPr lang="en-IN" sz="2000" dirty="0">
                <a:latin typeface="+mn-lt"/>
              </a:rPr>
              <a:t>Data </a:t>
            </a:r>
            <a:r>
              <a:rPr lang="en-IN" sz="2000" dirty="0" smtClean="0">
                <a:latin typeface="+mn-lt"/>
              </a:rPr>
              <a:t>modelling </a:t>
            </a:r>
            <a:r>
              <a:rPr lang="en-IN" sz="2000" dirty="0">
                <a:latin typeface="+mn-lt"/>
              </a:rPr>
              <a:t> is the process of creating a data model for the data to be stored in a database. This data model is a conceptual representation of Data objects, the associations between different data objects, and the rules. </a:t>
            </a:r>
            <a:endParaRPr lang="en-IN" sz="2000" dirty="0" smtClean="0">
              <a:latin typeface="+mn-lt"/>
            </a:endParaRPr>
          </a:p>
          <a:p>
            <a:pPr marL="342900" indent="-342900">
              <a:buFont typeface="Wingdings" pitchFamily="2" charset="2"/>
              <a:buChar char="Ø"/>
            </a:pPr>
            <a:r>
              <a:rPr lang="en-IN" sz="2000" dirty="0" smtClean="0">
                <a:latin typeface="+mn-lt"/>
              </a:rPr>
              <a:t>Data modelling </a:t>
            </a:r>
            <a:r>
              <a:rPr lang="en-IN" sz="2000" dirty="0">
                <a:latin typeface="+mn-lt"/>
              </a:rPr>
              <a:t>helps in the visual representation of data and enforces business rules, regulatory compliances, and government policies on the data. </a:t>
            </a:r>
            <a:endParaRPr lang="en-IN" sz="2000" dirty="0" smtClean="0">
              <a:latin typeface="+mn-lt"/>
            </a:endParaRPr>
          </a:p>
          <a:p>
            <a:pPr marL="342900" indent="-342900">
              <a:buFont typeface="Wingdings" pitchFamily="2" charset="2"/>
              <a:buChar char="Ø"/>
            </a:pPr>
            <a:r>
              <a:rPr lang="en-IN" sz="2000" dirty="0" smtClean="0">
                <a:latin typeface="+mn-lt"/>
              </a:rPr>
              <a:t>Data </a:t>
            </a:r>
            <a:r>
              <a:rPr lang="en-IN" sz="2000" dirty="0">
                <a:latin typeface="+mn-lt"/>
              </a:rPr>
              <a:t>Models ensure consistency in naming conventions, default values, semantics, security while ensuring quality of the data.</a:t>
            </a:r>
          </a:p>
          <a:p>
            <a:pPr marL="342900" lvl="1" indent="-342900">
              <a:buFont typeface="Wingdings" pitchFamily="2" charset="2"/>
              <a:buChar char="Ø"/>
            </a:pPr>
            <a:r>
              <a:rPr lang="en-US" altLang="en-US" sz="2000" dirty="0" smtClean="0">
                <a:latin typeface="+mn-lt"/>
              </a:rPr>
              <a:t>Data Model is a </a:t>
            </a:r>
            <a:r>
              <a:rPr lang="en-US" altLang="en-US" sz="2000" dirty="0">
                <a:latin typeface="+mn-lt"/>
              </a:rPr>
              <a:t>diagram that displays a set of tables and the relationships between </a:t>
            </a:r>
            <a:r>
              <a:rPr lang="en-US" altLang="en-US" sz="2000" dirty="0" smtClean="0">
                <a:latin typeface="+mn-lt"/>
              </a:rPr>
              <a:t>them.</a:t>
            </a:r>
            <a:endParaRPr lang="en-US" altLang="en-US" sz="2000" dirty="0">
              <a:latin typeface="+mn-lt"/>
            </a:endParaRPr>
          </a:p>
          <a:p>
            <a:endParaRPr lang="en-IN" sz="2000" dirty="0">
              <a:latin typeface="+mn-lt"/>
            </a:endParaRPr>
          </a:p>
        </p:txBody>
      </p:sp>
      <p:pic>
        <p:nvPicPr>
          <p:cNvPr id="307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99760" y="228600"/>
            <a:ext cx="3132373" cy="1519486"/>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99C3E8BF-197B-4499-B055-2C14D8BD49C3}" type="slidenum">
              <a:rPr lang="en-US" smtClean="0"/>
              <a:pPr>
                <a:defRPr/>
              </a:pPr>
              <a:t>12</a:t>
            </a:fld>
            <a:endParaRPr lang="en-US"/>
          </a:p>
        </p:txBody>
      </p:sp>
      <p:pic>
        <p:nvPicPr>
          <p:cNvPr id="2050" name="Picture 2" descr="What Are the Different Types of Data Models? | Vertabelo Database Modele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47800" y="685800"/>
            <a:ext cx="6149837" cy="5715000"/>
          </a:xfrm>
          <a:prstGeom prst="rect">
            <a:avLst/>
          </a:prstGeom>
          <a:noFill/>
          <a:ln w="38100">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28031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228600" y="279453"/>
            <a:ext cx="6172200" cy="762000"/>
          </a:xfrm>
        </p:spPr>
        <p:txBody>
          <a:bodyPr/>
          <a:lstStyle/>
          <a:p>
            <a:pPr eaLnBrk="1" hangingPunct="1">
              <a:defRPr/>
            </a:pPr>
            <a:r>
              <a:rPr lang="en-IN" sz="3000" b="1" dirty="0" smtClean="0"/>
              <a:t>Data Models</a:t>
            </a:r>
            <a:endParaRPr lang="en-IN" sz="3000" dirty="0"/>
          </a:p>
        </p:txBody>
      </p:sp>
      <p:sp>
        <p:nvSpPr>
          <p:cNvPr id="2" name="Rectangle 1"/>
          <p:cNvSpPr/>
          <p:nvPr/>
        </p:nvSpPr>
        <p:spPr>
          <a:xfrm>
            <a:off x="381000" y="2057400"/>
            <a:ext cx="8229600" cy="3970318"/>
          </a:xfrm>
          <a:prstGeom prst="rect">
            <a:avLst/>
          </a:prstGeom>
        </p:spPr>
        <p:txBody>
          <a:bodyPr wrap="square">
            <a:spAutoFit/>
          </a:bodyPr>
          <a:lstStyle/>
          <a:p>
            <a:pPr marL="285750" indent="-285750">
              <a:buFont typeface="Wingdings" pitchFamily="2" charset="2"/>
              <a:buChar char="Ø"/>
            </a:pPr>
            <a:r>
              <a:rPr lang="en-IN" sz="1800" b="1" dirty="0">
                <a:latin typeface="+mn-lt"/>
              </a:rPr>
              <a:t>Conceptual Data Model:</a:t>
            </a:r>
            <a:r>
              <a:rPr lang="en-IN" sz="1800" dirty="0">
                <a:latin typeface="+mn-lt"/>
              </a:rPr>
              <a:t> This Data Model defines </a:t>
            </a:r>
            <a:r>
              <a:rPr lang="en-IN" sz="1800" b="1" dirty="0">
                <a:latin typeface="+mn-lt"/>
              </a:rPr>
              <a:t>WHAT</a:t>
            </a:r>
            <a:r>
              <a:rPr lang="en-IN" sz="1800" dirty="0">
                <a:latin typeface="+mn-lt"/>
              </a:rPr>
              <a:t> the system contains. This model is typically created by Business stakeholders and Data Architects. The purpose is to organize, scope and define business concepts and rules</a:t>
            </a:r>
            <a:r>
              <a:rPr lang="en-IN" sz="1800" dirty="0" smtClean="0">
                <a:latin typeface="+mn-lt"/>
              </a:rPr>
              <a:t>.</a:t>
            </a:r>
          </a:p>
          <a:p>
            <a:pPr marL="285750" indent="-285750">
              <a:buFont typeface="Wingdings" pitchFamily="2" charset="2"/>
              <a:buChar char="Ø"/>
            </a:pPr>
            <a:endParaRPr lang="en-IN" sz="1800" dirty="0">
              <a:latin typeface="+mn-lt"/>
            </a:endParaRPr>
          </a:p>
          <a:p>
            <a:pPr marL="285750" indent="-285750">
              <a:buFont typeface="Wingdings" pitchFamily="2" charset="2"/>
              <a:buChar char="Ø"/>
            </a:pPr>
            <a:r>
              <a:rPr lang="en-IN" sz="1800" b="1" dirty="0">
                <a:latin typeface="+mn-lt"/>
              </a:rPr>
              <a:t>Logical Data Model:</a:t>
            </a:r>
            <a:r>
              <a:rPr lang="en-IN" sz="1800" dirty="0">
                <a:latin typeface="+mn-lt"/>
              </a:rPr>
              <a:t> Defines </a:t>
            </a:r>
            <a:r>
              <a:rPr lang="en-IN" sz="1800" b="1" dirty="0">
                <a:latin typeface="+mn-lt"/>
              </a:rPr>
              <a:t>HOW</a:t>
            </a:r>
            <a:r>
              <a:rPr lang="en-IN" sz="1800" dirty="0">
                <a:latin typeface="+mn-lt"/>
              </a:rPr>
              <a:t> the system should be implemented regardless of the DBMS. This model is typically created by Data Architects and Business Analysts. The purpose is to developed technical map of rules and data structures</a:t>
            </a:r>
            <a:r>
              <a:rPr lang="en-IN" sz="1800" dirty="0" smtClean="0">
                <a:latin typeface="+mn-lt"/>
              </a:rPr>
              <a:t>.</a:t>
            </a:r>
          </a:p>
          <a:p>
            <a:pPr marL="285750" indent="-285750">
              <a:buFont typeface="Wingdings" pitchFamily="2" charset="2"/>
              <a:buChar char="Ø"/>
            </a:pPr>
            <a:endParaRPr lang="en-IN" sz="1800" dirty="0">
              <a:latin typeface="+mn-lt"/>
            </a:endParaRPr>
          </a:p>
          <a:p>
            <a:pPr marL="285750" indent="-285750">
              <a:buFont typeface="Wingdings" pitchFamily="2" charset="2"/>
              <a:buChar char="Ø"/>
            </a:pPr>
            <a:r>
              <a:rPr lang="en-IN" sz="1800" b="1" dirty="0">
                <a:latin typeface="+mn-lt"/>
              </a:rPr>
              <a:t>Physical Data Model</a:t>
            </a:r>
            <a:r>
              <a:rPr lang="en-IN" sz="1800" dirty="0">
                <a:latin typeface="+mn-lt"/>
              </a:rPr>
              <a:t>: This Data Model describes </a:t>
            </a:r>
            <a:r>
              <a:rPr lang="en-IN" sz="1800" b="1" dirty="0">
                <a:latin typeface="+mn-lt"/>
              </a:rPr>
              <a:t>HOW</a:t>
            </a:r>
            <a:r>
              <a:rPr lang="en-IN" sz="1800" dirty="0">
                <a:latin typeface="+mn-lt"/>
              </a:rPr>
              <a:t> the system will be implemented using a specific DBMS system. This model is typically created by DBA and developers. The purpose is actual implementation of the database.</a:t>
            </a: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77000" y="228601"/>
            <a:ext cx="2319338" cy="1625704"/>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Rectangle 2"/>
          <p:cNvSpPr>
            <a:spLocks noGrp="1" noChangeArrowheads="1"/>
          </p:cNvSpPr>
          <p:nvPr>
            <p:ph type="title"/>
          </p:nvPr>
        </p:nvSpPr>
        <p:spPr>
          <a:xfrm>
            <a:off x="457200" y="304800"/>
            <a:ext cx="8229600" cy="685800"/>
          </a:xfrm>
        </p:spPr>
        <p:txBody>
          <a:bodyPr lIns="92075" tIns="46038" rIns="92075" bIns="46038" anchor="ctr">
            <a:normAutofit/>
          </a:bodyPr>
          <a:lstStyle/>
          <a:p>
            <a:pPr eaLnBrk="1" fontAlgn="auto" hangingPunct="1">
              <a:spcAft>
                <a:spcPts val="0"/>
              </a:spcAft>
              <a:defRPr/>
            </a:pPr>
            <a:r>
              <a:rPr lang="en-US" sz="3200" dirty="0" smtClean="0"/>
              <a:t>types of data models</a:t>
            </a:r>
            <a:endParaRPr lang="en-US" sz="3200" u="sng" dirty="0" smtClean="0"/>
          </a:p>
        </p:txBody>
      </p:sp>
      <p:sp>
        <p:nvSpPr>
          <p:cNvPr id="16388"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800">
                <a:solidFill>
                  <a:schemeClr val="tx1"/>
                </a:solidFill>
                <a:latin typeface="Tahoma" pitchFamily="34" charset="0"/>
              </a:defRPr>
            </a:lvl1pPr>
            <a:lvl2pPr marL="742950" indent="-285750" eaLnBrk="0" hangingPunct="0">
              <a:defRPr sz="2800">
                <a:solidFill>
                  <a:schemeClr val="tx1"/>
                </a:solidFill>
                <a:latin typeface="Tahoma" pitchFamily="34" charset="0"/>
              </a:defRPr>
            </a:lvl2pPr>
            <a:lvl3pPr marL="1143000" indent="-228600" eaLnBrk="0" hangingPunct="0">
              <a:defRPr sz="2800">
                <a:solidFill>
                  <a:schemeClr val="tx1"/>
                </a:solidFill>
                <a:latin typeface="Tahoma" pitchFamily="34" charset="0"/>
              </a:defRPr>
            </a:lvl3pPr>
            <a:lvl4pPr marL="1600200" indent="-228600" eaLnBrk="0" hangingPunct="0">
              <a:defRPr sz="2800">
                <a:solidFill>
                  <a:schemeClr val="tx1"/>
                </a:solidFill>
                <a:latin typeface="Tahoma" pitchFamily="34" charset="0"/>
              </a:defRPr>
            </a:lvl4pPr>
            <a:lvl5pPr marL="2057400" indent="-228600" eaLnBrk="0" hangingPunct="0">
              <a:defRPr sz="2800">
                <a:solidFill>
                  <a:schemeClr val="tx1"/>
                </a:solidFill>
                <a:latin typeface="Tahoma" pitchFamily="34" charset="0"/>
              </a:defRPr>
            </a:lvl5pPr>
            <a:lvl6pPr marL="2514600" indent="-228600" eaLnBrk="0" fontAlgn="base" hangingPunct="0">
              <a:spcBef>
                <a:spcPct val="0"/>
              </a:spcBef>
              <a:spcAft>
                <a:spcPct val="0"/>
              </a:spcAft>
              <a:defRPr sz="2800">
                <a:solidFill>
                  <a:schemeClr val="tx1"/>
                </a:solidFill>
                <a:latin typeface="Tahoma" pitchFamily="34" charset="0"/>
              </a:defRPr>
            </a:lvl6pPr>
            <a:lvl7pPr marL="2971800" indent="-228600" eaLnBrk="0" fontAlgn="base" hangingPunct="0">
              <a:spcBef>
                <a:spcPct val="0"/>
              </a:spcBef>
              <a:spcAft>
                <a:spcPct val="0"/>
              </a:spcAft>
              <a:defRPr sz="2800">
                <a:solidFill>
                  <a:schemeClr val="tx1"/>
                </a:solidFill>
                <a:latin typeface="Tahoma" pitchFamily="34" charset="0"/>
              </a:defRPr>
            </a:lvl7pPr>
            <a:lvl8pPr marL="3429000" indent="-228600" eaLnBrk="0" fontAlgn="base" hangingPunct="0">
              <a:spcBef>
                <a:spcPct val="0"/>
              </a:spcBef>
              <a:spcAft>
                <a:spcPct val="0"/>
              </a:spcAft>
              <a:defRPr sz="2800">
                <a:solidFill>
                  <a:schemeClr val="tx1"/>
                </a:solidFill>
                <a:latin typeface="Tahoma" pitchFamily="34" charset="0"/>
              </a:defRPr>
            </a:lvl8pPr>
            <a:lvl9pPr marL="3886200" indent="-228600" eaLnBrk="0" fontAlgn="base" hangingPunct="0">
              <a:spcBef>
                <a:spcPct val="0"/>
              </a:spcBef>
              <a:spcAft>
                <a:spcPct val="0"/>
              </a:spcAft>
              <a:defRPr sz="2800">
                <a:solidFill>
                  <a:schemeClr val="tx1"/>
                </a:solidFill>
                <a:latin typeface="Tahoma" pitchFamily="34" charset="0"/>
              </a:defRPr>
            </a:lvl9pPr>
          </a:lstStyle>
          <a:p>
            <a:pPr eaLnBrk="1" hangingPunct="1"/>
            <a:fld id="{1794390D-C5E2-453A-BF69-19BD493E5B71}" type="slidenum">
              <a:rPr lang="en-US" sz="2400" smtClean="0">
                <a:solidFill>
                  <a:schemeClr val="tx2"/>
                </a:solidFill>
              </a:rPr>
              <a:pPr eaLnBrk="1" hangingPunct="1"/>
              <a:t>14</a:t>
            </a:fld>
            <a:endParaRPr lang="en-US" sz="2400" smtClean="0">
              <a:solidFill>
                <a:schemeClr val="tx2"/>
              </a:solidFill>
            </a:endParaRPr>
          </a:p>
        </p:txBody>
      </p:sp>
      <p:sp>
        <p:nvSpPr>
          <p:cNvPr id="3" name="Rectangle 2"/>
          <p:cNvSpPr/>
          <p:nvPr/>
        </p:nvSpPr>
        <p:spPr>
          <a:xfrm>
            <a:off x="457200" y="1295400"/>
            <a:ext cx="7848600" cy="4478149"/>
          </a:xfrm>
          <a:prstGeom prst="rect">
            <a:avLst/>
          </a:prstGeom>
        </p:spPr>
        <p:txBody>
          <a:bodyPr wrap="square">
            <a:spAutoFit/>
          </a:bodyPr>
          <a:lstStyle/>
          <a:p>
            <a:r>
              <a:rPr lang="en-IN" sz="2000" dirty="0" smtClean="0">
                <a:latin typeface="+mn-lt"/>
              </a:rPr>
              <a:t>There </a:t>
            </a:r>
            <a:r>
              <a:rPr lang="en-IN" sz="2000" dirty="0">
                <a:latin typeface="+mn-lt"/>
              </a:rPr>
              <a:t>are many kinds of data </a:t>
            </a:r>
            <a:r>
              <a:rPr lang="en-IN" sz="2000" dirty="0" smtClean="0">
                <a:latin typeface="+mn-lt"/>
              </a:rPr>
              <a:t>models:</a:t>
            </a:r>
          </a:p>
          <a:p>
            <a:endParaRPr lang="en-IN" sz="2000" dirty="0" smtClean="0">
              <a:latin typeface="+mn-lt"/>
            </a:endParaRPr>
          </a:p>
          <a:p>
            <a:pPr marL="342900" indent="-342900">
              <a:spcAft>
                <a:spcPts val="600"/>
              </a:spcAft>
              <a:buFont typeface="Wingdings" pitchFamily="2" charset="2"/>
              <a:buChar char="Ø"/>
            </a:pPr>
            <a:r>
              <a:rPr lang="en-IN" sz="2000" dirty="0" smtClean="0">
                <a:latin typeface="+mn-lt"/>
              </a:rPr>
              <a:t>File based model</a:t>
            </a:r>
          </a:p>
          <a:p>
            <a:pPr marL="342900" indent="-342900">
              <a:spcAft>
                <a:spcPts val="600"/>
              </a:spcAft>
              <a:buFont typeface="Wingdings" pitchFamily="2" charset="2"/>
              <a:buChar char="Ø"/>
            </a:pPr>
            <a:r>
              <a:rPr lang="en-IN" sz="2000" dirty="0" smtClean="0"/>
              <a:t>Entity-relationship </a:t>
            </a:r>
            <a:r>
              <a:rPr lang="en-IN" sz="2000" dirty="0"/>
              <a:t>model</a:t>
            </a:r>
          </a:p>
          <a:p>
            <a:pPr marL="342900" indent="-342900">
              <a:spcAft>
                <a:spcPts val="600"/>
              </a:spcAft>
              <a:buFont typeface="Wingdings" pitchFamily="2" charset="2"/>
              <a:buChar char="Ø"/>
            </a:pPr>
            <a:r>
              <a:rPr lang="en-IN" sz="2000" dirty="0" smtClean="0">
                <a:latin typeface="+mn-lt"/>
              </a:rPr>
              <a:t>Relational model</a:t>
            </a:r>
          </a:p>
          <a:p>
            <a:pPr marL="342900" indent="-342900">
              <a:spcAft>
                <a:spcPts val="600"/>
              </a:spcAft>
              <a:buFont typeface="Wingdings" pitchFamily="2" charset="2"/>
              <a:buChar char="Ø"/>
            </a:pPr>
            <a:r>
              <a:rPr lang="en-IN" sz="2000" dirty="0"/>
              <a:t>Hierarchical </a:t>
            </a:r>
            <a:r>
              <a:rPr lang="en-IN" sz="2000" dirty="0" smtClean="0"/>
              <a:t>model</a:t>
            </a:r>
            <a:endParaRPr lang="en-IN" sz="2000" dirty="0"/>
          </a:p>
          <a:p>
            <a:pPr marL="342900" indent="-342900">
              <a:spcAft>
                <a:spcPts val="600"/>
              </a:spcAft>
              <a:buFont typeface="Wingdings" pitchFamily="2" charset="2"/>
              <a:buChar char="Ø"/>
            </a:pPr>
            <a:r>
              <a:rPr lang="en-IN" sz="2000" dirty="0" smtClean="0">
                <a:latin typeface="+mn-lt"/>
              </a:rPr>
              <a:t>Network </a:t>
            </a:r>
            <a:r>
              <a:rPr lang="en-IN" sz="2000" dirty="0">
                <a:latin typeface="+mn-lt"/>
              </a:rPr>
              <a:t>model</a:t>
            </a:r>
          </a:p>
          <a:p>
            <a:pPr marL="342900" indent="-342900">
              <a:spcAft>
                <a:spcPts val="600"/>
              </a:spcAft>
              <a:buFont typeface="Wingdings" pitchFamily="2" charset="2"/>
              <a:buChar char="Ø"/>
            </a:pPr>
            <a:r>
              <a:rPr lang="en-IN" sz="2000" dirty="0" smtClean="0">
                <a:latin typeface="+mn-lt"/>
              </a:rPr>
              <a:t>Object-Oriented model</a:t>
            </a:r>
          </a:p>
          <a:p>
            <a:pPr marL="342900" indent="-342900">
              <a:spcAft>
                <a:spcPts val="600"/>
              </a:spcAft>
              <a:buFont typeface="Wingdings" pitchFamily="2" charset="2"/>
              <a:buChar char="Ø"/>
            </a:pPr>
            <a:r>
              <a:rPr lang="en-IN" sz="2000" dirty="0" smtClean="0">
                <a:latin typeface="+mn-lt"/>
              </a:rPr>
              <a:t>Object-Relational model</a:t>
            </a:r>
            <a:endParaRPr lang="en-IN" sz="2000" dirty="0">
              <a:latin typeface="+mn-lt"/>
            </a:endParaRPr>
          </a:p>
          <a:p>
            <a:pPr marL="342900" indent="-342900">
              <a:spcAft>
                <a:spcPts val="600"/>
              </a:spcAft>
              <a:buFont typeface="Wingdings" pitchFamily="2" charset="2"/>
              <a:buChar char="Ø"/>
            </a:pPr>
            <a:r>
              <a:rPr lang="en-IN" sz="2000" dirty="0" smtClean="0">
                <a:latin typeface="+mn-lt"/>
              </a:rPr>
              <a:t>Document </a:t>
            </a:r>
            <a:r>
              <a:rPr lang="en-IN" sz="2000" dirty="0">
                <a:latin typeface="+mn-lt"/>
              </a:rPr>
              <a:t>model</a:t>
            </a:r>
          </a:p>
          <a:p>
            <a:pPr marL="342900" indent="-342900">
              <a:spcAft>
                <a:spcPts val="600"/>
              </a:spcAft>
              <a:buFont typeface="Wingdings" pitchFamily="2" charset="2"/>
              <a:buChar char="Ø"/>
            </a:pPr>
            <a:r>
              <a:rPr lang="en-IN" sz="2000" dirty="0" smtClean="0">
                <a:latin typeface="+mn-lt"/>
              </a:rPr>
              <a:t>Star schema</a:t>
            </a:r>
          </a:p>
          <a:p>
            <a:pPr marL="342900" indent="-342900">
              <a:spcAft>
                <a:spcPts val="600"/>
              </a:spcAft>
              <a:buFont typeface="Wingdings" pitchFamily="2" charset="2"/>
              <a:buChar char="Ø"/>
            </a:pPr>
            <a:r>
              <a:rPr lang="en-IN" sz="2000" dirty="0" smtClean="0">
                <a:latin typeface="+mn-lt"/>
              </a:rPr>
              <a:t>… </a:t>
            </a:r>
            <a:endParaRPr lang="en-IN" sz="2000" dirty="0">
              <a:latin typeface="+mn-lt"/>
            </a:endParaRPr>
          </a:p>
        </p:txBody>
      </p:sp>
      <p:pic>
        <p:nvPicPr>
          <p:cNvPr id="512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10400" y="76200"/>
            <a:ext cx="1771650" cy="177165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0" end="1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04800" y="152400"/>
            <a:ext cx="7772400" cy="1066800"/>
          </a:xfrm>
        </p:spPr>
        <p:txBody>
          <a:bodyPr/>
          <a:lstStyle/>
          <a:p>
            <a:pPr>
              <a:spcBef>
                <a:spcPts val="0"/>
              </a:spcBef>
              <a:spcAft>
                <a:spcPts val="0"/>
              </a:spcAft>
              <a:buFont typeface="Arial" charset="0"/>
              <a:buNone/>
              <a:defRPr/>
            </a:pPr>
            <a:r>
              <a:rPr lang="en-US" sz="3200" spc="-60" dirty="0" smtClean="0">
                <a:solidFill>
                  <a:srgbClr val="D1282E"/>
                </a:solidFill>
                <a:ea typeface="+mj-ea"/>
                <a:cs typeface="+mj-cs"/>
              </a:rPr>
              <a:t>The e-r model</a:t>
            </a:r>
            <a:endParaRPr lang="en-IN" sz="3200" dirty="0"/>
          </a:p>
        </p:txBody>
      </p:sp>
      <p:sp>
        <p:nvSpPr>
          <p:cNvPr id="2" name="Rectangle 1"/>
          <p:cNvSpPr/>
          <p:nvPr/>
        </p:nvSpPr>
        <p:spPr>
          <a:xfrm>
            <a:off x="5333999" y="1981200"/>
            <a:ext cx="3352800" cy="1938992"/>
          </a:xfrm>
          <a:prstGeom prst="rect">
            <a:avLst/>
          </a:prstGeom>
          <a:ln w="38100">
            <a:solidFill>
              <a:schemeClr val="tx1">
                <a:lumMod val="75000"/>
              </a:schemeClr>
            </a:solidFill>
          </a:ln>
        </p:spPr>
        <p:txBody>
          <a:bodyPr wrap="square">
            <a:spAutoFit/>
          </a:bodyPr>
          <a:lstStyle/>
          <a:p>
            <a:pPr eaLnBrk="0" hangingPunct="0"/>
            <a:r>
              <a:rPr lang="en-US" sz="2000" b="1" dirty="0" smtClean="0">
                <a:solidFill>
                  <a:schemeClr val="tx2"/>
                </a:solidFill>
                <a:latin typeface="+mn-lt"/>
              </a:rPr>
              <a:t>Designed by </a:t>
            </a:r>
            <a:r>
              <a:rPr lang="en-US" sz="2000" b="1" dirty="0" smtClean="0">
                <a:solidFill>
                  <a:srgbClr val="00B0F0"/>
                </a:solidFill>
                <a:latin typeface="+mn-lt"/>
              </a:rPr>
              <a:t>Peter Chen</a:t>
            </a:r>
            <a:r>
              <a:rPr lang="en-US" sz="2000" b="1" dirty="0" smtClean="0">
                <a:solidFill>
                  <a:schemeClr val="tx2"/>
                </a:solidFill>
                <a:latin typeface="+mn-lt"/>
              </a:rPr>
              <a:t>.</a:t>
            </a:r>
          </a:p>
          <a:p>
            <a:pPr eaLnBrk="0" hangingPunct="0"/>
            <a:r>
              <a:rPr lang="en-US" sz="2000" dirty="0" smtClean="0">
                <a:solidFill>
                  <a:schemeClr val="tx2"/>
                </a:solidFill>
                <a:latin typeface="+mn-lt"/>
              </a:rPr>
              <a:t>Entity-Relationship </a:t>
            </a:r>
            <a:r>
              <a:rPr lang="en-US" sz="2000" dirty="0">
                <a:solidFill>
                  <a:schemeClr val="tx2"/>
                </a:solidFill>
                <a:latin typeface="+mn-lt"/>
              </a:rPr>
              <a:t>data model views the real world as a set of basic </a:t>
            </a:r>
            <a:r>
              <a:rPr lang="en-US" sz="2000" b="1" dirty="0">
                <a:solidFill>
                  <a:schemeClr val="tx2"/>
                </a:solidFill>
                <a:latin typeface="+mn-lt"/>
              </a:rPr>
              <a:t>objects</a:t>
            </a:r>
            <a:r>
              <a:rPr lang="en-US" sz="2000" dirty="0">
                <a:solidFill>
                  <a:schemeClr val="tx2"/>
                </a:solidFill>
                <a:latin typeface="+mn-lt"/>
              </a:rPr>
              <a:t> (entities) and </a:t>
            </a:r>
            <a:r>
              <a:rPr lang="en-US" sz="2000" b="1" dirty="0">
                <a:solidFill>
                  <a:schemeClr val="tx2"/>
                </a:solidFill>
                <a:latin typeface="+mn-lt"/>
              </a:rPr>
              <a:t>relationships</a:t>
            </a:r>
            <a:r>
              <a:rPr lang="en-US" sz="2000" dirty="0">
                <a:solidFill>
                  <a:schemeClr val="tx2"/>
                </a:solidFill>
                <a:latin typeface="+mn-lt"/>
              </a:rPr>
              <a:t> among these objects. </a:t>
            </a:r>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1379220"/>
            <a:ext cx="5013325" cy="28419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594361" y="4419600"/>
            <a:ext cx="8077198" cy="1938992"/>
          </a:xfrm>
          <a:prstGeom prst="rect">
            <a:avLst/>
          </a:prstGeom>
          <a:ln w="25400">
            <a:solidFill>
              <a:schemeClr val="tx1"/>
            </a:solidFill>
          </a:ln>
        </p:spPr>
        <p:txBody>
          <a:bodyPr wrap="square">
            <a:spAutoFit/>
          </a:bodyPr>
          <a:lstStyle/>
          <a:p>
            <a:pPr marL="342000" lvl="1" indent="-342000" eaLnBrk="0" hangingPunct="0">
              <a:buFont typeface="Wingdings" pitchFamily="2" charset="2"/>
              <a:buChar char="Ø"/>
            </a:pPr>
            <a:r>
              <a:rPr lang="en-IN" sz="2000" dirty="0" smtClean="0"/>
              <a:t>An </a:t>
            </a:r>
            <a:r>
              <a:rPr lang="en-IN" sz="2000" b="1" dirty="0" smtClean="0"/>
              <a:t>E-R model</a:t>
            </a:r>
            <a:r>
              <a:rPr lang="en-IN" sz="2000" dirty="0" smtClean="0"/>
              <a:t> describes the structure of a database with the help of a </a:t>
            </a:r>
            <a:r>
              <a:rPr lang="en-IN" sz="2000" b="1" dirty="0" smtClean="0"/>
              <a:t>diagram</a:t>
            </a:r>
            <a:r>
              <a:rPr lang="en-IN" sz="2000" dirty="0" smtClean="0"/>
              <a:t>, which is known as </a:t>
            </a:r>
            <a:r>
              <a:rPr lang="en-IN" sz="2000" b="1" dirty="0" smtClean="0"/>
              <a:t>Entity Relationship Diagram</a:t>
            </a:r>
            <a:r>
              <a:rPr lang="en-IN" sz="2000" dirty="0" smtClean="0"/>
              <a:t> (</a:t>
            </a:r>
            <a:r>
              <a:rPr lang="en-IN" sz="2000" b="1" dirty="0" smtClean="0"/>
              <a:t>E-R Diagram</a:t>
            </a:r>
            <a:r>
              <a:rPr lang="en-IN" sz="2000" dirty="0" smtClean="0"/>
              <a:t>). </a:t>
            </a:r>
          </a:p>
          <a:p>
            <a:pPr marL="342000" lvl="1" indent="-342000" eaLnBrk="0" hangingPunct="0">
              <a:buFont typeface="Wingdings" pitchFamily="2" charset="2"/>
              <a:buChar char="Ø"/>
            </a:pPr>
            <a:endParaRPr lang="en-IN" sz="2000" dirty="0" smtClean="0"/>
          </a:p>
          <a:p>
            <a:pPr marL="342000" lvl="1" indent="-342000" eaLnBrk="0" hangingPunct="0">
              <a:buFont typeface="Wingdings" pitchFamily="2" charset="2"/>
              <a:buChar char="Ø"/>
            </a:pPr>
            <a:r>
              <a:rPr lang="en-IN" sz="2000" dirty="0" smtClean="0"/>
              <a:t>An </a:t>
            </a:r>
            <a:r>
              <a:rPr lang="en-IN" sz="2000" b="1" dirty="0" smtClean="0"/>
              <a:t>E-R model</a:t>
            </a:r>
            <a:r>
              <a:rPr lang="en-IN" sz="2000" dirty="0" smtClean="0"/>
              <a:t> is a design or blueprint of a database that can later be implemented as a database.</a:t>
            </a:r>
            <a:endParaRPr lang="en-US" sz="2000" dirty="0"/>
          </a:p>
        </p:txBody>
      </p:sp>
      <p:pic>
        <p:nvPicPr>
          <p:cNvPr id="6147"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71733" y="152400"/>
            <a:ext cx="2167467" cy="12192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4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259080" y="457200"/>
            <a:ext cx="7772400" cy="685801"/>
          </a:xfrm>
        </p:spPr>
        <p:txBody>
          <a:bodyPr/>
          <a:lstStyle/>
          <a:p>
            <a:r>
              <a:rPr lang="en-IN" sz="3200" dirty="0" smtClean="0"/>
              <a:t>basic concepts</a:t>
            </a:r>
            <a:endParaRPr lang="en-IN" sz="3200" dirty="0"/>
          </a:p>
        </p:txBody>
      </p:sp>
      <p:sp>
        <p:nvSpPr>
          <p:cNvPr id="4" name="Slide Number Placeholder 3"/>
          <p:cNvSpPr>
            <a:spLocks noGrp="1"/>
          </p:cNvSpPr>
          <p:nvPr>
            <p:ph type="sldNum" sz="quarter" idx="12"/>
          </p:nvPr>
        </p:nvSpPr>
        <p:spPr/>
        <p:txBody>
          <a:bodyPr/>
          <a:lstStyle/>
          <a:p>
            <a:pPr>
              <a:defRPr/>
            </a:pPr>
            <a:fld id="{99C3E8BF-197B-4499-B055-2C14D8BD49C3}" type="slidenum">
              <a:rPr lang="en-US" smtClean="0"/>
              <a:pPr>
                <a:defRPr/>
              </a:pPr>
              <a:t>16</a:t>
            </a:fld>
            <a:endParaRPr lang="en-US"/>
          </a:p>
        </p:txBody>
      </p:sp>
      <p:sp>
        <p:nvSpPr>
          <p:cNvPr id="5" name="Rectangle 4"/>
          <p:cNvSpPr/>
          <p:nvPr/>
        </p:nvSpPr>
        <p:spPr>
          <a:xfrm>
            <a:off x="457200" y="1340763"/>
            <a:ext cx="8077200" cy="2400657"/>
          </a:xfrm>
          <a:prstGeom prst="rect">
            <a:avLst/>
          </a:prstGeom>
        </p:spPr>
        <p:txBody>
          <a:bodyPr wrap="square">
            <a:spAutoFit/>
          </a:bodyPr>
          <a:lstStyle/>
          <a:p>
            <a:pPr marL="342900" indent="-342900">
              <a:spcBef>
                <a:spcPts val="600"/>
              </a:spcBef>
              <a:spcAft>
                <a:spcPts val="600"/>
              </a:spcAft>
              <a:buFont typeface="Wingdings" pitchFamily="2" charset="2"/>
              <a:buChar char="Ø"/>
            </a:pPr>
            <a:r>
              <a:rPr lang="en-IN" sz="2000" dirty="0">
                <a:latin typeface="+mn-lt"/>
              </a:rPr>
              <a:t>The ER model defines the three most </a:t>
            </a:r>
            <a:r>
              <a:rPr lang="en-IN" sz="2000" dirty="0" smtClean="0">
                <a:latin typeface="+mn-lt"/>
              </a:rPr>
              <a:t>relevant steps</a:t>
            </a:r>
            <a:r>
              <a:rPr lang="en-IN" sz="2000" dirty="0">
                <a:latin typeface="+mn-lt"/>
              </a:rPr>
              <a:t>. It works around real-world entities </a:t>
            </a:r>
            <a:r>
              <a:rPr lang="en-IN" sz="2000" dirty="0" smtClean="0">
                <a:latin typeface="+mn-lt"/>
              </a:rPr>
              <a:t>and the </a:t>
            </a:r>
            <a:r>
              <a:rPr lang="en-IN" sz="2000" dirty="0">
                <a:latin typeface="+mn-lt"/>
              </a:rPr>
              <a:t>associations among them. At view level, </a:t>
            </a:r>
            <a:r>
              <a:rPr lang="en-IN" sz="2000" dirty="0" smtClean="0">
                <a:latin typeface="+mn-lt"/>
              </a:rPr>
              <a:t>the ER </a:t>
            </a:r>
            <a:r>
              <a:rPr lang="en-IN" sz="2000" dirty="0">
                <a:latin typeface="+mn-lt"/>
              </a:rPr>
              <a:t>model is considered a good option </a:t>
            </a:r>
            <a:r>
              <a:rPr lang="en-IN" sz="2000" dirty="0" smtClean="0">
                <a:latin typeface="+mn-lt"/>
              </a:rPr>
              <a:t>for designing </a:t>
            </a:r>
            <a:r>
              <a:rPr lang="en-IN" sz="2000" dirty="0">
                <a:latin typeface="+mn-lt"/>
              </a:rPr>
              <a:t>databases</a:t>
            </a:r>
            <a:r>
              <a:rPr lang="en-IN" sz="2000" dirty="0" smtClean="0">
                <a:latin typeface="+mn-lt"/>
              </a:rPr>
              <a:t>.</a:t>
            </a:r>
          </a:p>
          <a:p>
            <a:pPr lvl="1">
              <a:spcBef>
                <a:spcPts val="600"/>
              </a:spcBef>
              <a:spcAft>
                <a:spcPts val="600"/>
              </a:spcAft>
            </a:pPr>
            <a:r>
              <a:rPr lang="en-IN" sz="2000" dirty="0" smtClean="0">
                <a:latin typeface="+mn-lt"/>
              </a:rPr>
              <a:t>● </a:t>
            </a:r>
            <a:r>
              <a:rPr lang="en-IN" sz="2000" dirty="0">
                <a:latin typeface="+mn-lt"/>
              </a:rPr>
              <a:t>Requirement Analysis</a:t>
            </a:r>
            <a:br>
              <a:rPr lang="en-IN" sz="2000" dirty="0">
                <a:latin typeface="+mn-lt"/>
              </a:rPr>
            </a:br>
            <a:r>
              <a:rPr lang="en-IN" sz="2000" dirty="0">
                <a:latin typeface="+mn-lt"/>
              </a:rPr>
              <a:t>● Conceptual Database Design</a:t>
            </a:r>
            <a:br>
              <a:rPr lang="en-IN" sz="2000" dirty="0">
                <a:latin typeface="+mn-lt"/>
              </a:rPr>
            </a:br>
            <a:r>
              <a:rPr lang="en-IN" sz="2000" dirty="0">
                <a:latin typeface="+mn-lt"/>
              </a:rPr>
              <a:t>● Logical Database Design </a:t>
            </a:r>
          </a:p>
        </p:txBody>
      </p:sp>
      <p:sp>
        <p:nvSpPr>
          <p:cNvPr id="6" name="Rectangle 5"/>
          <p:cNvSpPr/>
          <p:nvPr/>
        </p:nvSpPr>
        <p:spPr>
          <a:xfrm>
            <a:off x="640080" y="3886200"/>
            <a:ext cx="7391400" cy="2308324"/>
          </a:xfrm>
          <a:prstGeom prst="rect">
            <a:avLst/>
          </a:prstGeom>
          <a:ln w="25400">
            <a:solidFill>
              <a:schemeClr val="tx1"/>
            </a:solidFill>
          </a:ln>
        </p:spPr>
        <p:txBody>
          <a:bodyPr wrap="square">
            <a:spAutoFit/>
          </a:bodyPr>
          <a:lstStyle/>
          <a:p>
            <a:endParaRPr lang="en-IN" sz="1800" dirty="0" smtClean="0">
              <a:latin typeface="+mn-lt"/>
            </a:endParaRPr>
          </a:p>
          <a:p>
            <a:r>
              <a:rPr lang="en-IN" sz="1800" b="1" dirty="0">
                <a:solidFill>
                  <a:schemeClr val="tx2"/>
                </a:solidFill>
                <a:latin typeface="+mn-lt"/>
              </a:rPr>
              <a:t>Requirement </a:t>
            </a:r>
            <a:r>
              <a:rPr lang="en-IN" sz="1800" b="1" dirty="0" smtClean="0">
                <a:solidFill>
                  <a:schemeClr val="tx2"/>
                </a:solidFill>
                <a:latin typeface="+mn-lt"/>
              </a:rPr>
              <a:t>Analysis:</a:t>
            </a:r>
            <a:r>
              <a:rPr lang="en-IN" sz="1800" b="1" dirty="0">
                <a:solidFill>
                  <a:schemeClr val="tx2"/>
                </a:solidFill>
                <a:latin typeface="+mn-lt"/>
              </a:rPr>
              <a:t/>
            </a:r>
            <a:br>
              <a:rPr lang="en-IN" sz="1800" b="1" dirty="0">
                <a:solidFill>
                  <a:schemeClr val="tx2"/>
                </a:solidFill>
                <a:latin typeface="+mn-lt"/>
              </a:rPr>
            </a:br>
            <a:endParaRPr lang="en-IN" sz="1800" b="1" dirty="0">
              <a:solidFill>
                <a:schemeClr val="tx2"/>
              </a:solidFill>
              <a:latin typeface="+mn-lt"/>
            </a:endParaRPr>
          </a:p>
          <a:p>
            <a:r>
              <a:rPr lang="en-IN" sz="1800" dirty="0" smtClean="0">
                <a:latin typeface="+mn-lt"/>
              </a:rPr>
              <a:t>The </a:t>
            </a:r>
            <a:r>
              <a:rPr lang="en-IN" sz="1800" dirty="0">
                <a:latin typeface="+mn-lt"/>
              </a:rPr>
              <a:t>very first step in designing a </a:t>
            </a:r>
            <a:r>
              <a:rPr lang="en-IN" sz="1800" dirty="0" smtClean="0">
                <a:latin typeface="+mn-lt"/>
              </a:rPr>
              <a:t>database application </a:t>
            </a:r>
            <a:r>
              <a:rPr lang="en-IN" sz="1800" dirty="0">
                <a:latin typeface="+mn-lt"/>
              </a:rPr>
              <a:t>is to understand what data </a:t>
            </a:r>
            <a:r>
              <a:rPr lang="en-IN" sz="1800" dirty="0" smtClean="0">
                <a:latin typeface="+mn-lt"/>
              </a:rPr>
              <a:t>is </a:t>
            </a:r>
            <a:r>
              <a:rPr lang="en-IN" sz="1800" dirty="0">
                <a:latin typeface="+mn-lt"/>
              </a:rPr>
              <a:t>to </a:t>
            </a:r>
            <a:r>
              <a:rPr lang="en-IN" sz="1800" dirty="0" smtClean="0">
                <a:latin typeface="+mn-lt"/>
              </a:rPr>
              <a:t>be stored </a:t>
            </a:r>
            <a:r>
              <a:rPr lang="en-IN" sz="1800" dirty="0">
                <a:latin typeface="+mn-lt"/>
              </a:rPr>
              <a:t>in the database, what applications </a:t>
            </a:r>
            <a:r>
              <a:rPr lang="en-IN" sz="1800" dirty="0" smtClean="0">
                <a:latin typeface="+mn-lt"/>
              </a:rPr>
              <a:t>must be </a:t>
            </a:r>
            <a:r>
              <a:rPr lang="en-IN" sz="1800" dirty="0">
                <a:latin typeface="+mn-lt"/>
              </a:rPr>
              <a:t>built on the top of it, and what operations </a:t>
            </a:r>
            <a:r>
              <a:rPr lang="en-IN" sz="1800" dirty="0" smtClean="0">
                <a:latin typeface="+mn-lt"/>
              </a:rPr>
              <a:t>the </a:t>
            </a:r>
            <a:r>
              <a:rPr lang="en-IN" sz="1800" dirty="0">
                <a:latin typeface="+mn-lt"/>
              </a:rPr>
              <a:t>users want from </a:t>
            </a:r>
            <a:r>
              <a:rPr lang="en-IN" sz="1800" dirty="0" smtClean="0">
                <a:latin typeface="+mn-lt"/>
              </a:rPr>
              <a:t>the database</a:t>
            </a:r>
            <a:r>
              <a:rPr lang="en-IN" sz="1800" dirty="0">
                <a:latin typeface="+mn-lt"/>
              </a:rPr>
              <a:t>. </a:t>
            </a:r>
            <a:br>
              <a:rPr lang="en-IN" sz="1800" dirty="0">
                <a:latin typeface="+mn-lt"/>
              </a:rPr>
            </a:br>
            <a:endParaRPr lang="en-IN" sz="1800" dirty="0">
              <a:latin typeface="+mn-lt"/>
            </a:endParaRPr>
          </a:p>
        </p:txBody>
      </p:sp>
    </p:spTree>
    <p:extLst>
      <p:ext uri="{BB962C8B-B14F-4D97-AF65-F5344CB8AC3E}">
        <p14:creationId xmlns:p14="http://schemas.microsoft.com/office/powerpoint/2010/main" val="4502425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81000" y="453985"/>
            <a:ext cx="5957455" cy="1066800"/>
          </a:xfrm>
        </p:spPr>
        <p:txBody>
          <a:bodyPr/>
          <a:lstStyle/>
          <a:p>
            <a:pPr lvl="0"/>
            <a:r>
              <a:rPr lang="en-IN" sz="3200" dirty="0" smtClean="0">
                <a:solidFill>
                  <a:srgbClr val="D1282E"/>
                </a:solidFill>
              </a:rPr>
              <a:t>basic </a:t>
            </a:r>
            <a:r>
              <a:rPr lang="en-IN" sz="3200" dirty="0">
                <a:solidFill>
                  <a:srgbClr val="D1282E"/>
                </a:solidFill>
              </a:rPr>
              <a:t>concepts</a:t>
            </a:r>
          </a:p>
          <a:p>
            <a:endParaRPr lang="en-IN" dirty="0"/>
          </a:p>
        </p:txBody>
      </p:sp>
      <p:sp>
        <p:nvSpPr>
          <p:cNvPr id="4" name="Slide Number Placeholder 3"/>
          <p:cNvSpPr>
            <a:spLocks noGrp="1"/>
          </p:cNvSpPr>
          <p:nvPr>
            <p:ph type="sldNum" sz="quarter" idx="12"/>
          </p:nvPr>
        </p:nvSpPr>
        <p:spPr/>
        <p:txBody>
          <a:bodyPr/>
          <a:lstStyle/>
          <a:p>
            <a:pPr>
              <a:defRPr/>
            </a:pPr>
            <a:fld id="{99C3E8BF-197B-4499-B055-2C14D8BD49C3}" type="slidenum">
              <a:rPr lang="en-US" smtClean="0"/>
              <a:pPr>
                <a:defRPr/>
              </a:pPr>
              <a:t>17</a:t>
            </a:fld>
            <a:endParaRPr lang="en-US"/>
          </a:p>
        </p:txBody>
      </p:sp>
      <p:sp>
        <p:nvSpPr>
          <p:cNvPr id="7" name="Rectangle 6"/>
          <p:cNvSpPr/>
          <p:nvPr/>
        </p:nvSpPr>
        <p:spPr>
          <a:xfrm>
            <a:off x="696191" y="1752600"/>
            <a:ext cx="7467600" cy="2031325"/>
          </a:xfrm>
          <a:prstGeom prst="rect">
            <a:avLst/>
          </a:prstGeom>
          <a:noFill/>
          <a:ln w="25400">
            <a:solidFill>
              <a:schemeClr val="tx1"/>
            </a:solidFill>
          </a:ln>
        </p:spPr>
        <p:txBody>
          <a:bodyPr wrap="square">
            <a:spAutoFit/>
          </a:bodyPr>
          <a:lstStyle/>
          <a:p>
            <a:r>
              <a:rPr lang="en-IN" sz="1800" b="1" dirty="0" smtClean="0">
                <a:solidFill>
                  <a:schemeClr val="tx2"/>
                </a:solidFill>
                <a:latin typeface="+mn-lt"/>
              </a:rPr>
              <a:t>Conceptual Database Design:</a:t>
            </a:r>
          </a:p>
          <a:p>
            <a:endParaRPr lang="en-IN" sz="1800" dirty="0" smtClean="0">
              <a:latin typeface="+mn-lt"/>
            </a:endParaRPr>
          </a:p>
          <a:p>
            <a:r>
              <a:rPr lang="en-IN" sz="1800" dirty="0" smtClean="0">
                <a:latin typeface="+mn-lt"/>
              </a:rPr>
              <a:t>The </a:t>
            </a:r>
            <a:r>
              <a:rPr lang="en-IN" sz="1800" dirty="0">
                <a:latin typeface="+mn-lt"/>
              </a:rPr>
              <a:t>information gathered in the </a:t>
            </a:r>
            <a:r>
              <a:rPr lang="en-IN" sz="1800" dirty="0" smtClean="0">
                <a:latin typeface="+mn-lt"/>
              </a:rPr>
              <a:t>requirements analysis </a:t>
            </a:r>
            <a:r>
              <a:rPr lang="en-IN" sz="1800" dirty="0">
                <a:latin typeface="+mn-lt"/>
              </a:rPr>
              <a:t>step is used to develop a </a:t>
            </a:r>
            <a:r>
              <a:rPr lang="en-IN" sz="1800" dirty="0" smtClean="0">
                <a:latin typeface="+mn-lt"/>
              </a:rPr>
              <a:t>high-level description </a:t>
            </a:r>
            <a:r>
              <a:rPr lang="en-IN" sz="1800" dirty="0">
                <a:latin typeface="+mn-lt"/>
              </a:rPr>
              <a:t>of the data to be stored in database,</a:t>
            </a:r>
            <a:br>
              <a:rPr lang="en-IN" sz="1800" dirty="0">
                <a:latin typeface="+mn-lt"/>
              </a:rPr>
            </a:br>
            <a:r>
              <a:rPr lang="en-IN" sz="1800" dirty="0">
                <a:latin typeface="+mn-lt"/>
              </a:rPr>
              <a:t>along with the constraints known to hold </a:t>
            </a:r>
            <a:r>
              <a:rPr lang="en-IN" sz="1800" dirty="0" smtClean="0">
                <a:latin typeface="+mn-lt"/>
              </a:rPr>
              <a:t>over the </a:t>
            </a:r>
            <a:r>
              <a:rPr lang="en-IN" sz="1800" dirty="0">
                <a:latin typeface="+mn-lt"/>
              </a:rPr>
              <a:t>data</a:t>
            </a:r>
            <a:r>
              <a:rPr lang="en-IN" sz="1800" dirty="0" smtClean="0">
                <a:latin typeface="+mn-lt"/>
              </a:rPr>
              <a:t>. The </a:t>
            </a:r>
            <a:r>
              <a:rPr lang="en-IN" sz="1800" dirty="0">
                <a:latin typeface="+mn-lt"/>
              </a:rPr>
              <a:t>ER model is one of the high-level </a:t>
            </a:r>
            <a:r>
              <a:rPr lang="en-IN" sz="1800" dirty="0" smtClean="0">
                <a:latin typeface="+mn-lt"/>
              </a:rPr>
              <a:t>or semantic</a:t>
            </a:r>
            <a:r>
              <a:rPr lang="en-IN" sz="1800" dirty="0">
                <a:latin typeface="+mn-lt"/>
              </a:rPr>
              <a:t>, data models used in database. </a:t>
            </a:r>
            <a:br>
              <a:rPr lang="en-IN" sz="1800" dirty="0">
                <a:latin typeface="+mn-lt"/>
              </a:rPr>
            </a:br>
            <a:endParaRPr lang="en-IN" sz="1800" dirty="0">
              <a:latin typeface="+mn-lt"/>
            </a:endParaRPr>
          </a:p>
        </p:txBody>
      </p:sp>
      <p:sp>
        <p:nvSpPr>
          <p:cNvPr id="8" name="Rectangle 7"/>
          <p:cNvSpPr/>
          <p:nvPr/>
        </p:nvSpPr>
        <p:spPr>
          <a:xfrm>
            <a:off x="685800" y="4191000"/>
            <a:ext cx="7467600" cy="2031325"/>
          </a:xfrm>
          <a:prstGeom prst="rect">
            <a:avLst/>
          </a:prstGeom>
          <a:noFill/>
          <a:ln w="25400">
            <a:solidFill>
              <a:schemeClr val="tx1"/>
            </a:solidFill>
          </a:ln>
        </p:spPr>
        <p:txBody>
          <a:bodyPr wrap="square">
            <a:spAutoFit/>
          </a:bodyPr>
          <a:lstStyle/>
          <a:p>
            <a:r>
              <a:rPr lang="en-IN" sz="1800" b="1" dirty="0" smtClean="0">
                <a:solidFill>
                  <a:schemeClr val="tx2"/>
                </a:solidFill>
                <a:latin typeface="+mn-lt"/>
              </a:rPr>
              <a:t>Logical Database Design:</a:t>
            </a:r>
          </a:p>
          <a:p>
            <a:endParaRPr lang="en-IN" sz="1800" dirty="0" smtClean="0">
              <a:latin typeface="+mn-lt"/>
            </a:endParaRPr>
          </a:p>
          <a:p>
            <a:r>
              <a:rPr lang="en-IN" sz="1800" dirty="0" smtClean="0"/>
              <a:t>We </a:t>
            </a:r>
            <a:r>
              <a:rPr lang="en-IN" sz="1800" dirty="0"/>
              <a:t>must choose a DBMS to implement </a:t>
            </a:r>
            <a:r>
              <a:rPr lang="en-IN" sz="1800" dirty="0" smtClean="0"/>
              <a:t>our database </a:t>
            </a:r>
            <a:r>
              <a:rPr lang="en-IN" sz="1800" dirty="0"/>
              <a:t>design, and convert the </a:t>
            </a:r>
            <a:r>
              <a:rPr lang="en-IN" sz="1800" dirty="0" smtClean="0"/>
              <a:t>conceptual database </a:t>
            </a:r>
            <a:r>
              <a:rPr lang="en-IN" sz="1800" dirty="0"/>
              <a:t>design into a database schema in the</a:t>
            </a:r>
            <a:br>
              <a:rPr lang="en-IN" sz="1800" dirty="0"/>
            </a:br>
            <a:r>
              <a:rPr lang="en-IN" sz="1800" dirty="0"/>
              <a:t>data model of chosen DBMS. </a:t>
            </a:r>
            <a:r>
              <a:rPr lang="en-IN" sz="1800" dirty="0" smtClean="0"/>
              <a:t>Sometimes conceptual </a:t>
            </a:r>
            <a:r>
              <a:rPr lang="en-IN" sz="1800" dirty="0"/>
              <a:t>schema is called logical schema </a:t>
            </a:r>
            <a:r>
              <a:rPr lang="en-IN" sz="1800" dirty="0" smtClean="0"/>
              <a:t>in Relational </a:t>
            </a:r>
            <a:r>
              <a:rPr lang="en-IN" sz="1800" dirty="0"/>
              <a:t>Data Model. </a:t>
            </a:r>
            <a:br>
              <a:rPr lang="en-IN" sz="1800" dirty="0"/>
            </a:br>
            <a:endParaRPr lang="en-IN" sz="1800" dirty="0">
              <a:latin typeface="+mn-lt"/>
            </a:endParaRPr>
          </a:p>
        </p:txBody>
      </p:sp>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553200" y="152400"/>
            <a:ext cx="1976498" cy="1295400"/>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308855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81000" y="152400"/>
            <a:ext cx="6477000" cy="914400"/>
          </a:xfrm>
        </p:spPr>
        <p:txBody>
          <a:bodyPr/>
          <a:lstStyle/>
          <a:p>
            <a:pPr eaLnBrk="1" hangingPunct="1">
              <a:spcBef>
                <a:spcPts val="0"/>
              </a:spcBef>
              <a:spcAft>
                <a:spcPts val="0"/>
              </a:spcAft>
              <a:buFont typeface="Arial" charset="0"/>
              <a:buNone/>
              <a:defRPr/>
            </a:pPr>
            <a:r>
              <a:rPr lang="en-IN" sz="3200" dirty="0" smtClean="0"/>
              <a:t>Entities and </a:t>
            </a:r>
          </a:p>
          <a:p>
            <a:pPr eaLnBrk="1" hangingPunct="1">
              <a:spcBef>
                <a:spcPts val="0"/>
              </a:spcBef>
              <a:spcAft>
                <a:spcPts val="0"/>
              </a:spcAft>
              <a:buFont typeface="Arial" charset="0"/>
              <a:buNone/>
              <a:defRPr/>
            </a:pPr>
            <a:r>
              <a:rPr lang="en-IN" sz="3200" dirty="0" smtClean="0"/>
              <a:t>entity sets</a:t>
            </a:r>
            <a:endParaRPr lang="en-IN" sz="3200" dirty="0"/>
          </a:p>
        </p:txBody>
      </p:sp>
      <p:pic>
        <p:nvPicPr>
          <p:cNvPr id="717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29400" y="76200"/>
            <a:ext cx="2108200" cy="1185863"/>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p:cNvSpPr/>
          <p:nvPr/>
        </p:nvSpPr>
        <p:spPr>
          <a:xfrm>
            <a:off x="533400" y="1523201"/>
            <a:ext cx="4038600" cy="4524315"/>
          </a:xfrm>
          <a:prstGeom prst="rect">
            <a:avLst/>
          </a:prstGeom>
          <a:solidFill>
            <a:schemeClr val="tx2">
              <a:lumMod val="20000"/>
              <a:lumOff val="80000"/>
            </a:schemeClr>
          </a:solidFill>
          <a:ln w="28575">
            <a:solidFill>
              <a:schemeClr val="tx1"/>
            </a:solidFill>
          </a:ln>
        </p:spPr>
        <p:txBody>
          <a:bodyPr wrap="square">
            <a:spAutoFit/>
          </a:bodyPr>
          <a:lstStyle/>
          <a:p>
            <a:pPr marL="285750" lvl="0" indent="-285750">
              <a:spcAft>
                <a:spcPts val="0"/>
              </a:spcAft>
              <a:buFont typeface="Wingdings" pitchFamily="2" charset="2"/>
              <a:buChar char="Ø"/>
            </a:pPr>
            <a:r>
              <a:rPr lang="en-IN" sz="1800" dirty="0">
                <a:latin typeface="+mn-lt"/>
                <a:ea typeface="Calibri"/>
                <a:cs typeface="Times New Roman"/>
              </a:rPr>
              <a:t>An </a:t>
            </a:r>
            <a:r>
              <a:rPr lang="en-IN" sz="1800" b="1" dirty="0">
                <a:latin typeface="+mn-lt"/>
                <a:ea typeface="Calibri"/>
                <a:cs typeface="Times New Roman"/>
              </a:rPr>
              <a:t>entity </a:t>
            </a:r>
            <a:r>
              <a:rPr lang="en-IN" sz="1800" dirty="0">
                <a:latin typeface="+mn-lt"/>
                <a:ea typeface="Calibri"/>
                <a:cs typeface="Times New Roman"/>
              </a:rPr>
              <a:t>is </a:t>
            </a:r>
            <a:r>
              <a:rPr lang="en-IN" sz="1800" dirty="0" smtClean="0">
                <a:latin typeface="+mn-lt"/>
                <a:ea typeface="Calibri"/>
                <a:cs typeface="Times New Roman"/>
              </a:rPr>
              <a:t>a tangible or non-tangible </a:t>
            </a:r>
            <a:r>
              <a:rPr lang="en-IN" sz="1800" dirty="0">
                <a:latin typeface="+mn-lt"/>
                <a:ea typeface="Calibri"/>
                <a:cs typeface="Times New Roman"/>
              </a:rPr>
              <a:t>object that exists and is distinguishable from other</a:t>
            </a:r>
            <a:br>
              <a:rPr lang="en-IN" sz="1800" dirty="0">
                <a:latin typeface="+mn-lt"/>
                <a:ea typeface="Calibri"/>
                <a:cs typeface="Times New Roman"/>
              </a:rPr>
            </a:br>
            <a:r>
              <a:rPr lang="en-IN" sz="1800" dirty="0" smtClean="0">
                <a:latin typeface="+mn-lt"/>
                <a:ea typeface="Calibri"/>
                <a:cs typeface="Times New Roman"/>
              </a:rPr>
              <a:t>objects and about which we can store information. </a:t>
            </a:r>
          </a:p>
          <a:p>
            <a:pPr lvl="0">
              <a:spcAft>
                <a:spcPts val="0"/>
              </a:spcAft>
            </a:pPr>
            <a:r>
              <a:rPr lang="en-IN" sz="1800" dirty="0" smtClean="0">
                <a:latin typeface="+mn-lt"/>
                <a:ea typeface="Calibri"/>
                <a:cs typeface="Times New Roman"/>
              </a:rPr>
              <a:t>     </a:t>
            </a:r>
            <a:r>
              <a:rPr lang="en-IN" sz="1800" dirty="0" smtClean="0">
                <a:ea typeface="Calibri"/>
                <a:cs typeface="Times New Roman"/>
              </a:rPr>
              <a:t>Example</a:t>
            </a:r>
            <a:r>
              <a:rPr lang="en-IN" sz="1800" dirty="0">
                <a:ea typeface="Calibri"/>
                <a:cs typeface="Times New Roman"/>
              </a:rPr>
              <a:t>:</a:t>
            </a:r>
            <a:r>
              <a:rPr lang="en-IN" sz="1800" dirty="0" smtClean="0">
                <a:latin typeface="+mn-lt"/>
                <a:ea typeface="Calibri"/>
                <a:cs typeface="Times New Roman"/>
              </a:rPr>
              <a:t> person, company, </a:t>
            </a:r>
          </a:p>
          <a:p>
            <a:pPr lvl="0">
              <a:spcAft>
                <a:spcPts val="0"/>
              </a:spcAft>
            </a:pPr>
            <a:r>
              <a:rPr lang="en-IN" sz="1800" dirty="0" smtClean="0">
                <a:latin typeface="+mn-lt"/>
                <a:ea typeface="Calibri"/>
                <a:cs typeface="Times New Roman"/>
              </a:rPr>
              <a:t>     event, plant, account,…</a:t>
            </a:r>
            <a:endParaRPr lang="en-IN" sz="1800" dirty="0">
              <a:latin typeface="+mn-lt"/>
              <a:ea typeface="Calibri"/>
              <a:cs typeface="Times New Roman"/>
            </a:endParaRPr>
          </a:p>
          <a:p>
            <a:pPr marL="342900" lvl="0" indent="-342900">
              <a:spcAft>
                <a:spcPts val="0"/>
              </a:spcAft>
              <a:buFont typeface="Wingdings"/>
              <a:buChar char=""/>
            </a:pPr>
            <a:r>
              <a:rPr lang="en-IN" sz="1800" dirty="0">
                <a:latin typeface="+mn-lt"/>
                <a:ea typeface="Calibri"/>
                <a:cs typeface="Times New Roman"/>
              </a:rPr>
              <a:t>Entities have </a:t>
            </a:r>
            <a:r>
              <a:rPr lang="en-IN" sz="1800" b="1" dirty="0">
                <a:latin typeface="+mn-lt"/>
                <a:ea typeface="Calibri"/>
                <a:cs typeface="Times New Roman"/>
              </a:rPr>
              <a:t>attributes</a:t>
            </a:r>
            <a:br>
              <a:rPr lang="en-IN" sz="1800" b="1" dirty="0">
                <a:latin typeface="+mn-lt"/>
                <a:ea typeface="Calibri"/>
                <a:cs typeface="Times New Roman"/>
              </a:rPr>
            </a:br>
            <a:r>
              <a:rPr lang="en-IN" sz="1800" dirty="0" smtClean="0">
                <a:latin typeface="+mn-lt"/>
                <a:ea typeface="Calibri"/>
                <a:cs typeface="Times New Roman"/>
              </a:rPr>
              <a:t>Example</a:t>
            </a:r>
            <a:r>
              <a:rPr lang="en-IN" sz="1800" dirty="0">
                <a:latin typeface="+mn-lt"/>
                <a:ea typeface="Calibri"/>
                <a:cs typeface="Times New Roman"/>
              </a:rPr>
              <a:t>: people have </a:t>
            </a:r>
            <a:r>
              <a:rPr lang="en-IN" sz="1800" i="1" dirty="0">
                <a:latin typeface="+mn-lt"/>
                <a:ea typeface="Calibri"/>
                <a:cs typeface="Times New Roman"/>
              </a:rPr>
              <a:t>names </a:t>
            </a:r>
            <a:r>
              <a:rPr lang="en-IN" sz="1800" dirty="0">
                <a:latin typeface="+mn-lt"/>
                <a:ea typeface="Calibri"/>
                <a:cs typeface="Times New Roman"/>
              </a:rPr>
              <a:t>and </a:t>
            </a:r>
            <a:r>
              <a:rPr lang="en-IN" sz="1800" i="1" dirty="0">
                <a:latin typeface="+mn-lt"/>
                <a:ea typeface="Calibri"/>
                <a:cs typeface="Times New Roman"/>
              </a:rPr>
              <a:t>addresses</a:t>
            </a:r>
            <a:endParaRPr lang="en-IN" sz="1800" dirty="0">
              <a:latin typeface="+mn-lt"/>
              <a:ea typeface="Calibri"/>
              <a:cs typeface="Times New Roman"/>
            </a:endParaRPr>
          </a:p>
          <a:p>
            <a:pPr marL="342900" lvl="0" indent="-342900">
              <a:spcAft>
                <a:spcPts val="0"/>
              </a:spcAft>
              <a:buFont typeface="Wingdings"/>
              <a:buChar char=""/>
            </a:pPr>
            <a:r>
              <a:rPr lang="en-IN" sz="1800" dirty="0">
                <a:latin typeface="+mn-lt"/>
                <a:ea typeface="Calibri"/>
                <a:cs typeface="Times New Roman"/>
              </a:rPr>
              <a:t>An </a:t>
            </a:r>
            <a:r>
              <a:rPr lang="en-IN" sz="1800" b="1" dirty="0">
                <a:latin typeface="+mn-lt"/>
                <a:ea typeface="Calibri"/>
                <a:cs typeface="Times New Roman"/>
              </a:rPr>
              <a:t>entity set </a:t>
            </a:r>
            <a:r>
              <a:rPr lang="en-IN" sz="1800" dirty="0">
                <a:latin typeface="+mn-lt"/>
                <a:ea typeface="Calibri"/>
                <a:cs typeface="Times New Roman"/>
              </a:rPr>
              <a:t>is a set of entities of the same type that share the </a:t>
            </a:r>
            <a:r>
              <a:rPr lang="en-IN" sz="1800" dirty="0" smtClean="0">
                <a:latin typeface="+mn-lt"/>
                <a:ea typeface="Calibri"/>
                <a:cs typeface="Times New Roman"/>
              </a:rPr>
              <a:t>same properties</a:t>
            </a:r>
            <a:r>
              <a:rPr lang="en-IN" sz="1800" dirty="0">
                <a:latin typeface="+mn-lt"/>
                <a:ea typeface="Calibri"/>
                <a:cs typeface="Times New Roman"/>
              </a:rPr>
              <a:t>.</a:t>
            </a:r>
            <a:br>
              <a:rPr lang="en-IN" sz="1800" dirty="0">
                <a:latin typeface="+mn-lt"/>
                <a:ea typeface="Calibri"/>
                <a:cs typeface="Times New Roman"/>
              </a:rPr>
            </a:br>
            <a:r>
              <a:rPr lang="en-IN" sz="1800" dirty="0">
                <a:latin typeface="+mn-lt"/>
                <a:ea typeface="Calibri"/>
                <a:cs typeface="Calibri"/>
              </a:rPr>
              <a:t></a:t>
            </a:r>
            <a:r>
              <a:rPr lang="en-IN" sz="1800" dirty="0">
                <a:latin typeface="+mn-lt"/>
                <a:ea typeface="Calibri"/>
                <a:cs typeface="Times New Roman"/>
              </a:rPr>
              <a:t> Example: set of all persons, companies, trees, holidays </a:t>
            </a:r>
          </a:p>
          <a:p>
            <a:pPr>
              <a:spcAft>
                <a:spcPts val="0"/>
              </a:spcAft>
            </a:pPr>
            <a:r>
              <a:rPr lang="en-IN" sz="1800" dirty="0">
                <a:latin typeface="+mn-lt"/>
                <a:ea typeface="Calibri"/>
                <a:cs typeface="Times New Roman"/>
              </a:rPr>
              <a:t> </a:t>
            </a:r>
            <a:endParaRPr lang="en-IN" sz="1800" dirty="0">
              <a:effectLst/>
              <a:latin typeface="+mn-lt"/>
              <a:ea typeface="Calibri"/>
              <a:cs typeface="Times New Roman"/>
            </a:endParaRPr>
          </a:p>
        </p:txBody>
      </p:sp>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05400" y="1485900"/>
            <a:ext cx="3048000" cy="30480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57800" y="4914900"/>
            <a:ext cx="3019425" cy="151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5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0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228600"/>
            <a:ext cx="7772400" cy="838200"/>
          </a:xfrm>
        </p:spPr>
        <p:txBody>
          <a:bodyPr/>
          <a:lstStyle/>
          <a:p>
            <a:pPr eaLnBrk="1" hangingPunct="1">
              <a:buFont typeface="Arial" charset="0"/>
              <a:buNone/>
              <a:defRPr/>
            </a:pPr>
            <a:r>
              <a:rPr lang="en-IN" sz="3200" dirty="0" smtClean="0"/>
              <a:t>attributes</a:t>
            </a:r>
            <a:endParaRPr lang="en-IN" sz="3200" dirty="0"/>
          </a:p>
        </p:txBody>
      </p:sp>
      <p:sp>
        <p:nvSpPr>
          <p:cNvPr id="19459"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800">
                <a:solidFill>
                  <a:schemeClr val="tx1"/>
                </a:solidFill>
                <a:latin typeface="Tahoma" pitchFamily="34" charset="0"/>
              </a:defRPr>
            </a:lvl1pPr>
            <a:lvl2pPr marL="742950" indent="-285750" eaLnBrk="0" hangingPunct="0">
              <a:defRPr sz="2800">
                <a:solidFill>
                  <a:schemeClr val="tx1"/>
                </a:solidFill>
                <a:latin typeface="Tahoma" pitchFamily="34" charset="0"/>
              </a:defRPr>
            </a:lvl2pPr>
            <a:lvl3pPr marL="1143000" indent="-228600" eaLnBrk="0" hangingPunct="0">
              <a:defRPr sz="2800">
                <a:solidFill>
                  <a:schemeClr val="tx1"/>
                </a:solidFill>
                <a:latin typeface="Tahoma" pitchFamily="34" charset="0"/>
              </a:defRPr>
            </a:lvl3pPr>
            <a:lvl4pPr marL="1600200" indent="-228600" eaLnBrk="0" hangingPunct="0">
              <a:defRPr sz="2800">
                <a:solidFill>
                  <a:schemeClr val="tx1"/>
                </a:solidFill>
                <a:latin typeface="Tahoma" pitchFamily="34" charset="0"/>
              </a:defRPr>
            </a:lvl4pPr>
            <a:lvl5pPr marL="2057400" indent="-228600" eaLnBrk="0" hangingPunct="0">
              <a:defRPr sz="2800">
                <a:solidFill>
                  <a:schemeClr val="tx1"/>
                </a:solidFill>
                <a:latin typeface="Tahoma" pitchFamily="34" charset="0"/>
              </a:defRPr>
            </a:lvl5pPr>
            <a:lvl6pPr marL="2514600" indent="-228600" eaLnBrk="0" fontAlgn="base" hangingPunct="0">
              <a:spcBef>
                <a:spcPct val="0"/>
              </a:spcBef>
              <a:spcAft>
                <a:spcPct val="0"/>
              </a:spcAft>
              <a:defRPr sz="2800">
                <a:solidFill>
                  <a:schemeClr val="tx1"/>
                </a:solidFill>
                <a:latin typeface="Tahoma" pitchFamily="34" charset="0"/>
              </a:defRPr>
            </a:lvl6pPr>
            <a:lvl7pPr marL="2971800" indent="-228600" eaLnBrk="0" fontAlgn="base" hangingPunct="0">
              <a:spcBef>
                <a:spcPct val="0"/>
              </a:spcBef>
              <a:spcAft>
                <a:spcPct val="0"/>
              </a:spcAft>
              <a:defRPr sz="2800">
                <a:solidFill>
                  <a:schemeClr val="tx1"/>
                </a:solidFill>
                <a:latin typeface="Tahoma" pitchFamily="34" charset="0"/>
              </a:defRPr>
            </a:lvl7pPr>
            <a:lvl8pPr marL="3429000" indent="-228600" eaLnBrk="0" fontAlgn="base" hangingPunct="0">
              <a:spcBef>
                <a:spcPct val="0"/>
              </a:spcBef>
              <a:spcAft>
                <a:spcPct val="0"/>
              </a:spcAft>
              <a:defRPr sz="2800">
                <a:solidFill>
                  <a:schemeClr val="tx1"/>
                </a:solidFill>
                <a:latin typeface="Tahoma" pitchFamily="34" charset="0"/>
              </a:defRPr>
            </a:lvl8pPr>
            <a:lvl9pPr marL="3886200" indent="-228600" eaLnBrk="0" fontAlgn="base" hangingPunct="0">
              <a:spcBef>
                <a:spcPct val="0"/>
              </a:spcBef>
              <a:spcAft>
                <a:spcPct val="0"/>
              </a:spcAft>
              <a:defRPr sz="2800">
                <a:solidFill>
                  <a:schemeClr val="tx1"/>
                </a:solidFill>
                <a:latin typeface="Tahoma" pitchFamily="34" charset="0"/>
              </a:defRPr>
            </a:lvl9pPr>
          </a:lstStyle>
          <a:p>
            <a:pPr eaLnBrk="1" hangingPunct="1"/>
            <a:fld id="{6CE18F7D-0688-4BCB-92B2-6C0CA10ECD68}" type="slidenum">
              <a:rPr lang="en-US" sz="2400" smtClean="0">
                <a:solidFill>
                  <a:schemeClr val="tx2"/>
                </a:solidFill>
              </a:rPr>
              <a:pPr eaLnBrk="1" hangingPunct="1"/>
              <a:t>19</a:t>
            </a:fld>
            <a:endParaRPr lang="en-US" sz="2400" smtClean="0">
              <a:solidFill>
                <a:schemeClr val="tx2"/>
              </a:solidFill>
            </a:endParaRPr>
          </a:p>
        </p:txBody>
      </p:sp>
      <p:sp>
        <p:nvSpPr>
          <p:cNvPr id="4" name="Rectangle 3"/>
          <p:cNvSpPr/>
          <p:nvPr/>
        </p:nvSpPr>
        <p:spPr>
          <a:xfrm>
            <a:off x="380999" y="1752600"/>
            <a:ext cx="8361093" cy="2031325"/>
          </a:xfrm>
          <a:prstGeom prst="rect">
            <a:avLst/>
          </a:prstGeom>
        </p:spPr>
        <p:txBody>
          <a:bodyPr wrap="square">
            <a:spAutoFit/>
          </a:bodyPr>
          <a:lstStyle/>
          <a:p>
            <a:pPr marL="285750" lvl="0" indent="-285750">
              <a:buFont typeface="Wingdings" pitchFamily="2" charset="2"/>
              <a:buChar char="Ø"/>
            </a:pPr>
            <a:r>
              <a:rPr lang="en-IN" sz="1800" dirty="0">
                <a:latin typeface="+mn-lt"/>
              </a:rPr>
              <a:t>An entity is represented by a set of </a:t>
            </a:r>
            <a:r>
              <a:rPr lang="en-IN" sz="1800" dirty="0">
                <a:solidFill>
                  <a:srgbClr val="FF0000"/>
                </a:solidFill>
                <a:latin typeface="+mn-lt"/>
              </a:rPr>
              <a:t>attributes</a:t>
            </a:r>
            <a:r>
              <a:rPr lang="en-IN" sz="1800" dirty="0">
                <a:latin typeface="+mn-lt"/>
              </a:rPr>
              <a:t>, that is descriptive properties possessed by all members of an entity set</a:t>
            </a:r>
            <a:r>
              <a:rPr lang="en-IN" sz="1800" dirty="0" smtClean="0">
                <a:latin typeface="+mn-lt"/>
              </a:rPr>
              <a:t>.</a:t>
            </a:r>
          </a:p>
          <a:p>
            <a:pPr marL="285750" lvl="0" indent="-285750">
              <a:buFont typeface="Wingdings" pitchFamily="2" charset="2"/>
              <a:buChar char="Ø"/>
            </a:pPr>
            <a:r>
              <a:rPr lang="en-IN" sz="1800" b="1" dirty="0" smtClean="0">
                <a:latin typeface="+mn-lt"/>
              </a:rPr>
              <a:t>Domain </a:t>
            </a:r>
            <a:r>
              <a:rPr lang="en-IN" sz="1800" dirty="0">
                <a:latin typeface="+mn-lt"/>
              </a:rPr>
              <a:t>– the set of permitted values for each attribute</a:t>
            </a:r>
          </a:p>
          <a:p>
            <a:pPr marL="285750" lvl="0" indent="-285750">
              <a:buFont typeface="Wingdings" pitchFamily="2" charset="2"/>
              <a:buChar char="Ø"/>
            </a:pPr>
            <a:r>
              <a:rPr lang="en-IN" sz="1800" dirty="0">
                <a:latin typeface="+mn-lt"/>
              </a:rPr>
              <a:t>Attribute types:</a:t>
            </a:r>
          </a:p>
          <a:p>
            <a:pPr marL="800100" lvl="1" indent="-342900">
              <a:buFont typeface="Wingdings" pitchFamily="2" charset="2"/>
              <a:buChar char="§"/>
            </a:pPr>
            <a:r>
              <a:rPr lang="en-IN" sz="1800" dirty="0">
                <a:latin typeface="+mn-lt"/>
              </a:rPr>
              <a:t> </a:t>
            </a:r>
            <a:r>
              <a:rPr lang="en-IN" sz="1800" b="1" dirty="0">
                <a:solidFill>
                  <a:srgbClr val="C00000"/>
                </a:solidFill>
                <a:latin typeface="+mn-lt"/>
              </a:rPr>
              <a:t>Simple</a:t>
            </a:r>
            <a:r>
              <a:rPr lang="en-IN" sz="1800" b="1" dirty="0">
                <a:latin typeface="+mn-lt"/>
              </a:rPr>
              <a:t> </a:t>
            </a:r>
            <a:r>
              <a:rPr lang="en-IN" sz="1800" dirty="0">
                <a:latin typeface="+mn-lt"/>
              </a:rPr>
              <a:t>and </a:t>
            </a:r>
            <a:r>
              <a:rPr lang="en-IN" sz="1800" b="1" dirty="0">
                <a:solidFill>
                  <a:srgbClr val="00B050"/>
                </a:solidFill>
                <a:latin typeface="+mn-lt"/>
              </a:rPr>
              <a:t>composite</a:t>
            </a:r>
            <a:r>
              <a:rPr lang="en-IN" sz="1800" b="1" dirty="0">
                <a:latin typeface="+mn-lt"/>
              </a:rPr>
              <a:t> </a:t>
            </a:r>
            <a:r>
              <a:rPr lang="en-IN" sz="1800" dirty="0" smtClean="0">
                <a:latin typeface="+mn-lt"/>
              </a:rPr>
              <a:t>attributes (</a:t>
            </a:r>
            <a:r>
              <a:rPr lang="en-IN" sz="1800" dirty="0" err="1" smtClean="0">
                <a:solidFill>
                  <a:srgbClr val="C00000"/>
                </a:solidFill>
                <a:latin typeface="+mn-lt"/>
              </a:rPr>
              <a:t>Studentnumber</a:t>
            </a:r>
            <a:r>
              <a:rPr lang="en-IN" sz="1800" dirty="0" smtClean="0">
                <a:latin typeface="+mn-lt"/>
              </a:rPr>
              <a:t> / </a:t>
            </a:r>
            <a:r>
              <a:rPr lang="en-IN" sz="1800" dirty="0" smtClean="0">
                <a:solidFill>
                  <a:srgbClr val="00B050"/>
                </a:solidFill>
                <a:latin typeface="+mn-lt"/>
              </a:rPr>
              <a:t>Name (FN,MN,LN)</a:t>
            </a:r>
            <a:r>
              <a:rPr lang="en-IN" sz="1800" dirty="0" smtClean="0">
                <a:latin typeface="+mn-lt"/>
              </a:rPr>
              <a:t>)</a:t>
            </a:r>
            <a:endParaRPr lang="en-IN" sz="1800" dirty="0">
              <a:latin typeface="+mn-lt"/>
            </a:endParaRPr>
          </a:p>
          <a:p>
            <a:pPr marL="800100" lvl="1" indent="-342900">
              <a:buFont typeface="Wingdings" pitchFamily="2" charset="2"/>
              <a:buChar char="§"/>
            </a:pPr>
            <a:r>
              <a:rPr lang="en-IN" sz="1800" dirty="0">
                <a:latin typeface="+mn-lt"/>
              </a:rPr>
              <a:t> </a:t>
            </a:r>
            <a:r>
              <a:rPr lang="en-IN" sz="1800" b="1" dirty="0">
                <a:solidFill>
                  <a:srgbClr val="C00000"/>
                </a:solidFill>
                <a:latin typeface="+mn-lt"/>
              </a:rPr>
              <a:t>Single-valued</a:t>
            </a:r>
            <a:r>
              <a:rPr lang="en-IN" sz="1800" b="1" dirty="0">
                <a:latin typeface="+mn-lt"/>
              </a:rPr>
              <a:t> </a:t>
            </a:r>
            <a:r>
              <a:rPr lang="en-IN" sz="1800" dirty="0">
                <a:latin typeface="+mn-lt"/>
              </a:rPr>
              <a:t>and </a:t>
            </a:r>
            <a:r>
              <a:rPr lang="en-IN" sz="1800" b="1" dirty="0">
                <a:solidFill>
                  <a:srgbClr val="00B050"/>
                </a:solidFill>
                <a:latin typeface="+mn-lt"/>
              </a:rPr>
              <a:t>multivalued</a:t>
            </a:r>
            <a:r>
              <a:rPr lang="en-IN" sz="1800" b="1" dirty="0">
                <a:latin typeface="+mn-lt"/>
              </a:rPr>
              <a:t> </a:t>
            </a:r>
            <a:r>
              <a:rPr lang="en-IN" sz="1800" dirty="0" smtClean="0">
                <a:latin typeface="+mn-lt"/>
              </a:rPr>
              <a:t>attributes (</a:t>
            </a:r>
            <a:r>
              <a:rPr lang="en-IN" sz="1800" dirty="0" err="1" smtClean="0">
                <a:solidFill>
                  <a:srgbClr val="C00000"/>
                </a:solidFill>
                <a:latin typeface="+mn-lt"/>
              </a:rPr>
              <a:t>Passportno</a:t>
            </a:r>
            <a:r>
              <a:rPr lang="en-IN" sz="1800" dirty="0" smtClean="0">
                <a:latin typeface="+mn-lt"/>
              </a:rPr>
              <a:t> / </a:t>
            </a:r>
            <a:r>
              <a:rPr lang="en-IN" sz="1800" dirty="0" err="1" smtClean="0">
                <a:solidFill>
                  <a:srgbClr val="00B050"/>
                </a:solidFill>
                <a:latin typeface="+mn-lt"/>
              </a:rPr>
              <a:t>Phoneno</a:t>
            </a:r>
            <a:r>
              <a:rPr lang="en-IN" sz="1800" dirty="0" smtClean="0">
                <a:latin typeface="+mn-lt"/>
              </a:rPr>
              <a:t>)</a:t>
            </a:r>
            <a:endParaRPr lang="en-IN" sz="1800" dirty="0">
              <a:latin typeface="+mn-lt"/>
            </a:endParaRPr>
          </a:p>
          <a:p>
            <a:pPr marL="800100" lvl="1" indent="-342900">
              <a:buFont typeface="Wingdings" pitchFamily="2" charset="2"/>
              <a:buChar char="§"/>
            </a:pPr>
            <a:r>
              <a:rPr lang="en-IN" sz="1800" dirty="0">
                <a:latin typeface="+mn-lt"/>
              </a:rPr>
              <a:t> </a:t>
            </a:r>
            <a:r>
              <a:rPr lang="en-IN" sz="1800" b="1" dirty="0">
                <a:solidFill>
                  <a:srgbClr val="C00000"/>
                </a:solidFill>
                <a:latin typeface="+mn-lt"/>
              </a:rPr>
              <a:t>Derived </a:t>
            </a:r>
            <a:r>
              <a:rPr lang="en-IN" sz="1800" dirty="0" smtClean="0">
                <a:latin typeface="+mn-lt"/>
              </a:rPr>
              <a:t>attributes (</a:t>
            </a:r>
            <a:r>
              <a:rPr lang="en-IN" sz="1800" dirty="0" smtClean="0">
                <a:solidFill>
                  <a:srgbClr val="C00000"/>
                </a:solidFill>
                <a:latin typeface="+mn-lt"/>
              </a:rPr>
              <a:t>Age</a:t>
            </a:r>
            <a:r>
              <a:rPr lang="en-IN" sz="1800" dirty="0" smtClean="0">
                <a:latin typeface="+mn-lt"/>
              </a:rPr>
              <a:t> from birthdate)</a:t>
            </a:r>
            <a:endParaRPr lang="en-IN" sz="1800" dirty="0">
              <a:latin typeface="+mn-lt"/>
            </a:endParaRP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35040" y="228600"/>
            <a:ext cx="2707053" cy="12954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71600" y="4038600"/>
            <a:ext cx="5638800" cy="25164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0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81000" y="228600"/>
            <a:ext cx="5633388" cy="685800"/>
          </a:xfrm>
        </p:spPr>
        <p:txBody>
          <a:bodyPr rtlCol="0">
            <a:normAutofit/>
          </a:bodyPr>
          <a:lstStyle/>
          <a:p>
            <a:pPr eaLnBrk="1" fontAlgn="auto" hangingPunct="1">
              <a:defRPr/>
            </a:pPr>
            <a:r>
              <a:rPr lang="en-IN" sz="3200" dirty="0" smtClean="0"/>
              <a:t>What is a database?</a:t>
            </a:r>
            <a:endParaRPr lang="en-IN" sz="3200" dirty="0"/>
          </a:p>
        </p:txBody>
      </p:sp>
      <p:sp>
        <p:nvSpPr>
          <p:cNvPr id="5124"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800">
                <a:solidFill>
                  <a:schemeClr val="tx1"/>
                </a:solidFill>
                <a:latin typeface="Tahoma" pitchFamily="34" charset="0"/>
              </a:defRPr>
            </a:lvl1pPr>
            <a:lvl2pPr marL="742950" indent="-285750" eaLnBrk="0" hangingPunct="0">
              <a:defRPr sz="2800">
                <a:solidFill>
                  <a:schemeClr val="tx1"/>
                </a:solidFill>
                <a:latin typeface="Tahoma" pitchFamily="34" charset="0"/>
              </a:defRPr>
            </a:lvl2pPr>
            <a:lvl3pPr marL="1143000" indent="-228600" eaLnBrk="0" hangingPunct="0">
              <a:defRPr sz="2800">
                <a:solidFill>
                  <a:schemeClr val="tx1"/>
                </a:solidFill>
                <a:latin typeface="Tahoma" pitchFamily="34" charset="0"/>
              </a:defRPr>
            </a:lvl3pPr>
            <a:lvl4pPr marL="1600200" indent="-228600" eaLnBrk="0" hangingPunct="0">
              <a:defRPr sz="2800">
                <a:solidFill>
                  <a:schemeClr val="tx1"/>
                </a:solidFill>
                <a:latin typeface="Tahoma" pitchFamily="34" charset="0"/>
              </a:defRPr>
            </a:lvl4pPr>
            <a:lvl5pPr marL="2057400" indent="-228600" eaLnBrk="0" hangingPunct="0">
              <a:defRPr sz="2800">
                <a:solidFill>
                  <a:schemeClr val="tx1"/>
                </a:solidFill>
                <a:latin typeface="Tahoma" pitchFamily="34" charset="0"/>
              </a:defRPr>
            </a:lvl5pPr>
            <a:lvl6pPr marL="2514600" indent="-228600" eaLnBrk="0" fontAlgn="base" hangingPunct="0">
              <a:spcBef>
                <a:spcPct val="0"/>
              </a:spcBef>
              <a:spcAft>
                <a:spcPct val="0"/>
              </a:spcAft>
              <a:defRPr sz="2800">
                <a:solidFill>
                  <a:schemeClr val="tx1"/>
                </a:solidFill>
                <a:latin typeface="Tahoma" pitchFamily="34" charset="0"/>
              </a:defRPr>
            </a:lvl6pPr>
            <a:lvl7pPr marL="2971800" indent="-228600" eaLnBrk="0" fontAlgn="base" hangingPunct="0">
              <a:spcBef>
                <a:spcPct val="0"/>
              </a:spcBef>
              <a:spcAft>
                <a:spcPct val="0"/>
              </a:spcAft>
              <a:defRPr sz="2800">
                <a:solidFill>
                  <a:schemeClr val="tx1"/>
                </a:solidFill>
                <a:latin typeface="Tahoma" pitchFamily="34" charset="0"/>
              </a:defRPr>
            </a:lvl7pPr>
            <a:lvl8pPr marL="3429000" indent="-228600" eaLnBrk="0" fontAlgn="base" hangingPunct="0">
              <a:spcBef>
                <a:spcPct val="0"/>
              </a:spcBef>
              <a:spcAft>
                <a:spcPct val="0"/>
              </a:spcAft>
              <a:defRPr sz="2800">
                <a:solidFill>
                  <a:schemeClr val="tx1"/>
                </a:solidFill>
                <a:latin typeface="Tahoma" pitchFamily="34" charset="0"/>
              </a:defRPr>
            </a:lvl8pPr>
            <a:lvl9pPr marL="3886200" indent="-228600" eaLnBrk="0" fontAlgn="base" hangingPunct="0">
              <a:spcBef>
                <a:spcPct val="0"/>
              </a:spcBef>
              <a:spcAft>
                <a:spcPct val="0"/>
              </a:spcAft>
              <a:defRPr sz="2800">
                <a:solidFill>
                  <a:schemeClr val="tx1"/>
                </a:solidFill>
                <a:latin typeface="Tahoma" pitchFamily="34" charset="0"/>
              </a:defRPr>
            </a:lvl9pPr>
          </a:lstStyle>
          <a:p>
            <a:pPr eaLnBrk="1" hangingPunct="1"/>
            <a:fld id="{5174685D-69C7-425A-B4E3-87E8722EE340}" type="slidenum">
              <a:rPr lang="en-US" sz="2400" smtClean="0">
                <a:solidFill>
                  <a:schemeClr val="tx2"/>
                </a:solidFill>
              </a:rPr>
              <a:pPr eaLnBrk="1" hangingPunct="1"/>
              <a:t>2</a:t>
            </a:fld>
            <a:endParaRPr lang="en-US" sz="2400" smtClean="0">
              <a:solidFill>
                <a:schemeClr val="tx2"/>
              </a:solidFill>
            </a:endParaRPr>
          </a:p>
        </p:txBody>
      </p:sp>
      <p:sp>
        <p:nvSpPr>
          <p:cNvPr id="4" name="Rectangle 3"/>
          <p:cNvSpPr/>
          <p:nvPr/>
        </p:nvSpPr>
        <p:spPr>
          <a:xfrm>
            <a:off x="419100" y="1981200"/>
            <a:ext cx="8153400" cy="4093428"/>
          </a:xfrm>
          <a:prstGeom prst="rect">
            <a:avLst/>
          </a:prstGeom>
        </p:spPr>
        <p:txBody>
          <a:bodyPr wrap="square">
            <a:spAutoFit/>
          </a:bodyPr>
          <a:lstStyle/>
          <a:p>
            <a:pPr marL="285750" lvl="0" indent="-285750">
              <a:buFont typeface="Wingdings" pitchFamily="2" charset="2"/>
              <a:buChar char="Ø"/>
            </a:pPr>
            <a:r>
              <a:rPr lang="en-IN" sz="2000" dirty="0">
                <a:latin typeface="Calibri" pitchFamily="34" charset="0"/>
                <a:cs typeface="Calibri" pitchFamily="34" charset="0"/>
              </a:rPr>
              <a:t>A database is an organized collection of structured information, or data, typically stored electronically in a computer system. A database is usually controlled by a database management system (DBMS). </a:t>
            </a:r>
          </a:p>
          <a:p>
            <a:pPr marL="285750" lvl="0" indent="-285750">
              <a:buFont typeface="Wingdings" pitchFamily="2" charset="2"/>
              <a:buChar char="Ø"/>
            </a:pPr>
            <a:r>
              <a:rPr lang="en-IN" sz="2000" dirty="0">
                <a:latin typeface="Calibri" pitchFamily="34" charset="0"/>
                <a:cs typeface="Calibri" pitchFamily="34" charset="0"/>
              </a:rPr>
              <a:t>Together, the data and the DBMS, along with the applications that are associated with them, are referred to as a database system, often shortened to just database.</a:t>
            </a:r>
          </a:p>
          <a:p>
            <a:pPr marL="285750" lvl="0" indent="-285750">
              <a:buFont typeface="Wingdings" pitchFamily="2" charset="2"/>
              <a:buChar char="Ø"/>
            </a:pPr>
            <a:r>
              <a:rPr lang="en-IN" sz="2000" dirty="0">
                <a:latin typeface="Calibri" pitchFamily="34" charset="0"/>
                <a:cs typeface="Calibri" pitchFamily="34" charset="0"/>
              </a:rPr>
              <a:t>Data within the most common types of databases in operation today is typically </a:t>
            </a:r>
            <a:r>
              <a:rPr lang="en-IN" sz="2000" dirty="0" smtClean="0">
                <a:latin typeface="Calibri" pitchFamily="34" charset="0"/>
                <a:cs typeface="Calibri" pitchFamily="34" charset="0"/>
              </a:rPr>
              <a:t>modelled </a:t>
            </a:r>
            <a:r>
              <a:rPr lang="en-IN" sz="2000" dirty="0">
                <a:latin typeface="Calibri" pitchFamily="34" charset="0"/>
                <a:cs typeface="Calibri" pitchFamily="34" charset="0"/>
              </a:rPr>
              <a:t>in rows and columns in a series of tables to make processing and data querying efficient. </a:t>
            </a:r>
          </a:p>
          <a:p>
            <a:pPr marL="285750" lvl="0" indent="-285750">
              <a:buFont typeface="Wingdings" pitchFamily="2" charset="2"/>
              <a:buChar char="Ø"/>
            </a:pPr>
            <a:r>
              <a:rPr lang="en-IN" sz="2000" dirty="0">
                <a:latin typeface="Calibri" pitchFamily="34" charset="0"/>
                <a:cs typeface="Calibri" pitchFamily="34" charset="0"/>
              </a:rPr>
              <a:t>The data can then be easily accessed, managed, modified, updated, controlled, and organized. </a:t>
            </a:r>
          </a:p>
          <a:p>
            <a:pPr marL="285750" lvl="0" indent="-285750">
              <a:buFont typeface="Wingdings" pitchFamily="2" charset="2"/>
              <a:buChar char="Ø"/>
            </a:pPr>
            <a:r>
              <a:rPr lang="en-IN" sz="2000" dirty="0">
                <a:latin typeface="Calibri" pitchFamily="34" charset="0"/>
                <a:cs typeface="Calibri" pitchFamily="34" charset="0"/>
              </a:rPr>
              <a:t>Most databases use structured query language (SQL) for writing and querying data.</a:t>
            </a:r>
          </a:p>
        </p:txBody>
      </p:sp>
      <p:pic>
        <p:nvPicPr>
          <p:cNvPr id="5127"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72200" y="152400"/>
            <a:ext cx="2653362" cy="1531120"/>
          </a:xfrm>
          <a:prstGeom prst="rect">
            <a:avLst/>
          </a:prstGeom>
          <a:noFill/>
          <a:ln w="25400" cap="flat" cmpd="sng">
            <a:solidFill>
              <a:schemeClr val="tx1"/>
            </a:solidFill>
            <a:prstDash val="solid"/>
            <a:miter lim="800000"/>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800">
                <a:solidFill>
                  <a:schemeClr val="tx1"/>
                </a:solidFill>
                <a:latin typeface="Tahoma" pitchFamily="34" charset="0"/>
              </a:defRPr>
            </a:lvl1pPr>
            <a:lvl2pPr marL="742950" indent="-285750" eaLnBrk="0" hangingPunct="0">
              <a:defRPr sz="2800">
                <a:solidFill>
                  <a:schemeClr val="tx1"/>
                </a:solidFill>
                <a:latin typeface="Tahoma" pitchFamily="34" charset="0"/>
              </a:defRPr>
            </a:lvl2pPr>
            <a:lvl3pPr marL="1143000" indent="-228600" eaLnBrk="0" hangingPunct="0">
              <a:defRPr sz="2800">
                <a:solidFill>
                  <a:schemeClr val="tx1"/>
                </a:solidFill>
                <a:latin typeface="Tahoma" pitchFamily="34" charset="0"/>
              </a:defRPr>
            </a:lvl3pPr>
            <a:lvl4pPr marL="1600200" indent="-228600" eaLnBrk="0" hangingPunct="0">
              <a:defRPr sz="2800">
                <a:solidFill>
                  <a:schemeClr val="tx1"/>
                </a:solidFill>
                <a:latin typeface="Tahoma" pitchFamily="34" charset="0"/>
              </a:defRPr>
            </a:lvl4pPr>
            <a:lvl5pPr marL="2057400" indent="-228600" eaLnBrk="0" hangingPunct="0">
              <a:defRPr sz="2800">
                <a:solidFill>
                  <a:schemeClr val="tx1"/>
                </a:solidFill>
                <a:latin typeface="Tahoma" pitchFamily="34" charset="0"/>
              </a:defRPr>
            </a:lvl5pPr>
            <a:lvl6pPr marL="2514600" indent="-228600" eaLnBrk="0" fontAlgn="base" hangingPunct="0">
              <a:spcBef>
                <a:spcPct val="0"/>
              </a:spcBef>
              <a:spcAft>
                <a:spcPct val="0"/>
              </a:spcAft>
              <a:defRPr sz="2800">
                <a:solidFill>
                  <a:schemeClr val="tx1"/>
                </a:solidFill>
                <a:latin typeface="Tahoma" pitchFamily="34" charset="0"/>
              </a:defRPr>
            </a:lvl6pPr>
            <a:lvl7pPr marL="2971800" indent="-228600" eaLnBrk="0" fontAlgn="base" hangingPunct="0">
              <a:spcBef>
                <a:spcPct val="0"/>
              </a:spcBef>
              <a:spcAft>
                <a:spcPct val="0"/>
              </a:spcAft>
              <a:defRPr sz="2800">
                <a:solidFill>
                  <a:schemeClr val="tx1"/>
                </a:solidFill>
                <a:latin typeface="Tahoma" pitchFamily="34" charset="0"/>
              </a:defRPr>
            </a:lvl7pPr>
            <a:lvl8pPr marL="3429000" indent="-228600" eaLnBrk="0" fontAlgn="base" hangingPunct="0">
              <a:spcBef>
                <a:spcPct val="0"/>
              </a:spcBef>
              <a:spcAft>
                <a:spcPct val="0"/>
              </a:spcAft>
              <a:defRPr sz="2800">
                <a:solidFill>
                  <a:schemeClr val="tx1"/>
                </a:solidFill>
                <a:latin typeface="Tahoma" pitchFamily="34" charset="0"/>
              </a:defRPr>
            </a:lvl8pPr>
            <a:lvl9pPr marL="3886200" indent="-228600" eaLnBrk="0" fontAlgn="base" hangingPunct="0">
              <a:spcBef>
                <a:spcPct val="0"/>
              </a:spcBef>
              <a:spcAft>
                <a:spcPct val="0"/>
              </a:spcAft>
              <a:defRPr sz="2800">
                <a:solidFill>
                  <a:schemeClr val="tx1"/>
                </a:solidFill>
                <a:latin typeface="Tahoma" pitchFamily="34" charset="0"/>
              </a:defRPr>
            </a:lvl9pPr>
          </a:lstStyle>
          <a:p>
            <a:pPr eaLnBrk="1" hangingPunct="1"/>
            <a:fld id="{B44F7D75-952E-4FE2-9978-6FF3AE77AF63}" type="slidenum">
              <a:rPr lang="en-US" sz="2400" smtClean="0">
                <a:solidFill>
                  <a:schemeClr val="tx2"/>
                </a:solidFill>
              </a:rPr>
              <a:pPr eaLnBrk="1" hangingPunct="1"/>
              <a:t>20</a:t>
            </a:fld>
            <a:endParaRPr lang="en-US" sz="2400" smtClean="0">
              <a:solidFill>
                <a:schemeClr val="tx2"/>
              </a:solidFill>
            </a:endParaRPr>
          </a:p>
        </p:txBody>
      </p:sp>
      <p:sp>
        <p:nvSpPr>
          <p:cNvPr id="5" name="Text Placeholder 2"/>
          <p:cNvSpPr>
            <a:spLocks noGrp="1"/>
          </p:cNvSpPr>
          <p:nvPr>
            <p:ph type="body" idx="1"/>
          </p:nvPr>
        </p:nvSpPr>
        <p:spPr>
          <a:xfrm>
            <a:off x="609600" y="228600"/>
            <a:ext cx="7772400" cy="762000"/>
          </a:xfrm>
        </p:spPr>
        <p:txBody>
          <a:bodyPr/>
          <a:lstStyle/>
          <a:p>
            <a:pPr eaLnBrk="1" hangingPunct="1">
              <a:buFont typeface="Arial" charset="0"/>
              <a:buNone/>
              <a:defRPr/>
            </a:pPr>
            <a:r>
              <a:rPr lang="en-IN" sz="3200" dirty="0" smtClean="0"/>
              <a:t>keys</a:t>
            </a:r>
            <a:endParaRPr lang="en-IN" sz="3200" dirty="0"/>
          </a:p>
        </p:txBody>
      </p:sp>
      <p:sp>
        <p:nvSpPr>
          <p:cNvPr id="2" name="Rectangle 1"/>
          <p:cNvSpPr/>
          <p:nvPr/>
        </p:nvSpPr>
        <p:spPr>
          <a:xfrm>
            <a:off x="533400" y="1828800"/>
            <a:ext cx="7696200" cy="4437818"/>
          </a:xfrm>
          <a:prstGeom prst="rect">
            <a:avLst/>
          </a:prstGeom>
        </p:spPr>
        <p:txBody>
          <a:bodyPr wrap="square">
            <a:spAutoFit/>
          </a:bodyPr>
          <a:lstStyle/>
          <a:p>
            <a:pPr marL="342900" indent="-342900">
              <a:lnSpc>
                <a:spcPct val="115000"/>
              </a:lnSpc>
              <a:spcAft>
                <a:spcPts val="1000"/>
              </a:spcAft>
              <a:buFont typeface="Wingdings" pitchFamily="2" charset="2"/>
              <a:buChar char="Ø"/>
            </a:pPr>
            <a:r>
              <a:rPr lang="en-IN" sz="2000" dirty="0" smtClean="0">
                <a:latin typeface="+mn-lt"/>
                <a:ea typeface="Calibri"/>
                <a:cs typeface="Times New Roman"/>
              </a:rPr>
              <a:t>Key </a:t>
            </a:r>
            <a:r>
              <a:rPr lang="en-IN" sz="2000" dirty="0">
                <a:latin typeface="+mn-lt"/>
                <a:ea typeface="Calibri"/>
                <a:cs typeface="Times New Roman"/>
              </a:rPr>
              <a:t>is an attribute or collection of attributes that uniquely identifies an entity among entity set. For example, the </a:t>
            </a:r>
            <a:r>
              <a:rPr lang="en-IN" sz="2000" dirty="0" err="1">
                <a:latin typeface="+mn-lt"/>
                <a:ea typeface="Calibri"/>
                <a:cs typeface="Times New Roman"/>
              </a:rPr>
              <a:t>roll_number</a:t>
            </a:r>
            <a:r>
              <a:rPr lang="en-IN" sz="2000" dirty="0">
                <a:latin typeface="+mn-lt"/>
                <a:ea typeface="Calibri"/>
                <a:cs typeface="Times New Roman"/>
              </a:rPr>
              <a:t> of a student makes him/her identifiable among students.</a:t>
            </a:r>
          </a:p>
          <a:p>
            <a:pPr marL="342900" lvl="0" indent="-342900">
              <a:lnSpc>
                <a:spcPct val="115000"/>
              </a:lnSpc>
              <a:spcAft>
                <a:spcPts val="0"/>
              </a:spcAft>
              <a:buFont typeface="Wingdings"/>
              <a:buChar char=""/>
            </a:pPr>
            <a:r>
              <a:rPr lang="en-IN" sz="2000" dirty="0">
                <a:latin typeface="+mn-lt"/>
                <a:ea typeface="Calibri"/>
                <a:cs typeface="Times New Roman"/>
              </a:rPr>
              <a:t>There are mainly three types of keys:</a:t>
            </a:r>
          </a:p>
          <a:p>
            <a:pPr marL="742950" lvl="1" indent="-285750">
              <a:lnSpc>
                <a:spcPct val="115000"/>
              </a:lnSpc>
              <a:spcAft>
                <a:spcPts val="0"/>
              </a:spcAft>
              <a:buFont typeface="Wingdings"/>
              <a:buChar char=""/>
            </a:pPr>
            <a:r>
              <a:rPr lang="en-IN" sz="2000" dirty="0">
                <a:latin typeface="+mn-lt"/>
                <a:ea typeface="Calibri"/>
                <a:cs typeface="Times New Roman"/>
              </a:rPr>
              <a:t>Super Key - A set of attributes (one or more) that collectively identifies an entity in an entity set.</a:t>
            </a:r>
          </a:p>
          <a:p>
            <a:pPr marL="742950" lvl="1" indent="-285750">
              <a:lnSpc>
                <a:spcPct val="115000"/>
              </a:lnSpc>
              <a:spcAft>
                <a:spcPts val="0"/>
              </a:spcAft>
              <a:buFont typeface="Wingdings"/>
              <a:buChar char=""/>
            </a:pPr>
            <a:r>
              <a:rPr lang="en-IN" sz="2000" dirty="0">
                <a:latin typeface="+mn-lt"/>
                <a:ea typeface="Calibri"/>
                <a:cs typeface="Times New Roman"/>
              </a:rPr>
              <a:t>Candidate Key - A minimal super key is called a candidate key. An entity set may have more than one candidate key.</a:t>
            </a:r>
          </a:p>
          <a:p>
            <a:pPr marL="742950" lvl="1" indent="-285750">
              <a:lnSpc>
                <a:spcPct val="115000"/>
              </a:lnSpc>
              <a:spcAft>
                <a:spcPts val="1000"/>
              </a:spcAft>
              <a:buFont typeface="Wingdings"/>
              <a:buChar char=""/>
            </a:pPr>
            <a:r>
              <a:rPr lang="en-IN" sz="2000" dirty="0">
                <a:latin typeface="+mn-lt"/>
                <a:ea typeface="Calibri"/>
                <a:cs typeface="Times New Roman"/>
              </a:rPr>
              <a:t>Primary Key - A primary key is one of the candidate keys chosen by the database designer to uniquely identify the entity set.</a:t>
            </a:r>
            <a:endParaRPr lang="en-IN" sz="2000" dirty="0">
              <a:effectLst/>
              <a:latin typeface="+mn-lt"/>
              <a:ea typeface="Calibri"/>
              <a:cs typeface="Times New Roman"/>
            </a:endParaRPr>
          </a:p>
        </p:txBody>
      </p:sp>
      <p:pic>
        <p:nvPicPr>
          <p:cNvPr id="512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81200" y="76200"/>
            <a:ext cx="691445"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3"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062320" y="152400"/>
            <a:ext cx="1739072" cy="143256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228600"/>
            <a:ext cx="7772400" cy="1143000"/>
          </a:xfrm>
        </p:spPr>
        <p:txBody>
          <a:bodyPr/>
          <a:lstStyle/>
          <a:p>
            <a:pPr eaLnBrk="1" hangingPunct="1">
              <a:buFont typeface="Arial" charset="0"/>
              <a:buNone/>
              <a:defRPr/>
            </a:pPr>
            <a:r>
              <a:rPr lang="en-IN" sz="3200" dirty="0" smtClean="0"/>
              <a:t>relationship</a:t>
            </a:r>
            <a:endParaRPr lang="en-IN" sz="3200" dirty="0"/>
          </a:p>
          <a:p>
            <a:pPr eaLnBrk="1" hangingPunct="1">
              <a:buFont typeface="Arial" charset="0"/>
              <a:buNone/>
              <a:defRPr/>
            </a:pPr>
            <a:endParaRPr lang="en-IN" dirty="0"/>
          </a:p>
        </p:txBody>
      </p:sp>
      <p:sp>
        <p:nvSpPr>
          <p:cNvPr id="21507"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800">
                <a:solidFill>
                  <a:schemeClr val="tx1"/>
                </a:solidFill>
                <a:latin typeface="Tahoma" pitchFamily="34" charset="0"/>
              </a:defRPr>
            </a:lvl1pPr>
            <a:lvl2pPr marL="742950" indent="-285750" eaLnBrk="0" hangingPunct="0">
              <a:defRPr sz="2800">
                <a:solidFill>
                  <a:schemeClr val="tx1"/>
                </a:solidFill>
                <a:latin typeface="Tahoma" pitchFamily="34" charset="0"/>
              </a:defRPr>
            </a:lvl2pPr>
            <a:lvl3pPr marL="1143000" indent="-228600" eaLnBrk="0" hangingPunct="0">
              <a:defRPr sz="2800">
                <a:solidFill>
                  <a:schemeClr val="tx1"/>
                </a:solidFill>
                <a:latin typeface="Tahoma" pitchFamily="34" charset="0"/>
              </a:defRPr>
            </a:lvl3pPr>
            <a:lvl4pPr marL="1600200" indent="-228600" eaLnBrk="0" hangingPunct="0">
              <a:defRPr sz="2800">
                <a:solidFill>
                  <a:schemeClr val="tx1"/>
                </a:solidFill>
                <a:latin typeface="Tahoma" pitchFamily="34" charset="0"/>
              </a:defRPr>
            </a:lvl4pPr>
            <a:lvl5pPr marL="2057400" indent="-228600" eaLnBrk="0" hangingPunct="0">
              <a:defRPr sz="2800">
                <a:solidFill>
                  <a:schemeClr val="tx1"/>
                </a:solidFill>
                <a:latin typeface="Tahoma" pitchFamily="34" charset="0"/>
              </a:defRPr>
            </a:lvl5pPr>
            <a:lvl6pPr marL="2514600" indent="-228600" eaLnBrk="0" fontAlgn="base" hangingPunct="0">
              <a:spcBef>
                <a:spcPct val="0"/>
              </a:spcBef>
              <a:spcAft>
                <a:spcPct val="0"/>
              </a:spcAft>
              <a:defRPr sz="2800">
                <a:solidFill>
                  <a:schemeClr val="tx1"/>
                </a:solidFill>
                <a:latin typeface="Tahoma" pitchFamily="34" charset="0"/>
              </a:defRPr>
            </a:lvl6pPr>
            <a:lvl7pPr marL="2971800" indent="-228600" eaLnBrk="0" fontAlgn="base" hangingPunct="0">
              <a:spcBef>
                <a:spcPct val="0"/>
              </a:spcBef>
              <a:spcAft>
                <a:spcPct val="0"/>
              </a:spcAft>
              <a:defRPr sz="2800">
                <a:solidFill>
                  <a:schemeClr val="tx1"/>
                </a:solidFill>
                <a:latin typeface="Tahoma" pitchFamily="34" charset="0"/>
              </a:defRPr>
            </a:lvl7pPr>
            <a:lvl8pPr marL="3429000" indent="-228600" eaLnBrk="0" fontAlgn="base" hangingPunct="0">
              <a:spcBef>
                <a:spcPct val="0"/>
              </a:spcBef>
              <a:spcAft>
                <a:spcPct val="0"/>
              </a:spcAft>
              <a:defRPr sz="2800">
                <a:solidFill>
                  <a:schemeClr val="tx1"/>
                </a:solidFill>
                <a:latin typeface="Tahoma" pitchFamily="34" charset="0"/>
              </a:defRPr>
            </a:lvl8pPr>
            <a:lvl9pPr marL="3886200" indent="-228600" eaLnBrk="0" fontAlgn="base" hangingPunct="0">
              <a:spcBef>
                <a:spcPct val="0"/>
              </a:spcBef>
              <a:spcAft>
                <a:spcPct val="0"/>
              </a:spcAft>
              <a:defRPr sz="2800">
                <a:solidFill>
                  <a:schemeClr val="tx1"/>
                </a:solidFill>
                <a:latin typeface="Tahoma" pitchFamily="34" charset="0"/>
              </a:defRPr>
            </a:lvl9pPr>
          </a:lstStyle>
          <a:p>
            <a:pPr eaLnBrk="1" hangingPunct="1"/>
            <a:fld id="{204B8752-0151-4A49-974F-B8E330DB43B5}" type="slidenum">
              <a:rPr lang="en-US" sz="2400" smtClean="0">
                <a:solidFill>
                  <a:schemeClr val="tx2"/>
                </a:solidFill>
              </a:rPr>
              <a:pPr eaLnBrk="1" hangingPunct="1"/>
              <a:t>21</a:t>
            </a:fld>
            <a:endParaRPr lang="en-US" sz="2400" smtClean="0">
              <a:solidFill>
                <a:schemeClr val="tx2"/>
              </a:solidFill>
            </a:endParaRPr>
          </a:p>
        </p:txBody>
      </p:sp>
      <p:sp>
        <p:nvSpPr>
          <p:cNvPr id="2" name="Rectangle 1"/>
          <p:cNvSpPr/>
          <p:nvPr/>
        </p:nvSpPr>
        <p:spPr>
          <a:xfrm>
            <a:off x="685800" y="1828800"/>
            <a:ext cx="7772400" cy="4401205"/>
          </a:xfrm>
          <a:prstGeom prst="rect">
            <a:avLst/>
          </a:prstGeom>
        </p:spPr>
        <p:txBody>
          <a:bodyPr wrap="square">
            <a:spAutoFit/>
          </a:bodyPr>
          <a:lstStyle/>
          <a:p>
            <a:pPr marL="342900" indent="-342900">
              <a:buFont typeface="Wingdings" pitchFamily="2" charset="2"/>
              <a:buChar char="Ø"/>
            </a:pPr>
            <a:r>
              <a:rPr lang="en-IN" sz="2000" dirty="0">
                <a:latin typeface="+mn-lt"/>
              </a:rPr>
              <a:t>The association among entities is called a </a:t>
            </a:r>
            <a:r>
              <a:rPr lang="en-IN" sz="2000" dirty="0">
                <a:solidFill>
                  <a:schemeClr val="tx2"/>
                </a:solidFill>
                <a:latin typeface="+mn-lt"/>
              </a:rPr>
              <a:t>relationship</a:t>
            </a:r>
            <a:r>
              <a:rPr lang="en-IN" sz="2000" dirty="0">
                <a:latin typeface="+mn-lt"/>
              </a:rPr>
              <a:t>. For example, an employee </a:t>
            </a:r>
            <a:r>
              <a:rPr lang="en-IN" sz="2000" dirty="0" err="1">
                <a:latin typeface="+mn-lt"/>
              </a:rPr>
              <a:t>works_at</a:t>
            </a:r>
            <a:r>
              <a:rPr lang="en-IN" sz="2000" dirty="0">
                <a:latin typeface="+mn-lt"/>
              </a:rPr>
              <a:t> </a:t>
            </a:r>
            <a:r>
              <a:rPr lang="en-IN" sz="2000" dirty="0" smtClean="0">
                <a:latin typeface="+mn-lt"/>
              </a:rPr>
              <a:t>a department</a:t>
            </a:r>
            <a:r>
              <a:rPr lang="en-IN" sz="2000" dirty="0">
                <a:latin typeface="+mn-lt"/>
              </a:rPr>
              <a:t>, a student </a:t>
            </a:r>
            <a:r>
              <a:rPr lang="en-IN" sz="2000" dirty="0" err="1">
                <a:latin typeface="+mn-lt"/>
              </a:rPr>
              <a:t>enrolls</a:t>
            </a:r>
            <a:r>
              <a:rPr lang="en-IN" sz="2000" dirty="0">
                <a:latin typeface="+mn-lt"/>
              </a:rPr>
              <a:t> in a course. Here, </a:t>
            </a:r>
            <a:r>
              <a:rPr lang="en-IN" sz="2000" dirty="0" err="1">
                <a:latin typeface="+mn-lt"/>
              </a:rPr>
              <a:t>Works_at</a:t>
            </a:r>
            <a:r>
              <a:rPr lang="en-IN" sz="2000" dirty="0">
                <a:latin typeface="+mn-lt"/>
              </a:rPr>
              <a:t> and </a:t>
            </a:r>
            <a:r>
              <a:rPr lang="en-IN" sz="2000" dirty="0" err="1">
                <a:latin typeface="+mn-lt"/>
              </a:rPr>
              <a:t>Enrolls</a:t>
            </a:r>
            <a:r>
              <a:rPr lang="en-IN" sz="2000" dirty="0">
                <a:latin typeface="+mn-lt"/>
              </a:rPr>
              <a:t> are called relationships</a:t>
            </a:r>
            <a:r>
              <a:rPr lang="en-IN" sz="2000" dirty="0" smtClean="0">
                <a:latin typeface="+mn-lt"/>
              </a:rPr>
              <a:t>.</a:t>
            </a:r>
          </a:p>
          <a:p>
            <a:endParaRPr lang="en-IN" sz="2000" dirty="0" smtClean="0">
              <a:latin typeface="+mn-lt"/>
            </a:endParaRPr>
          </a:p>
          <a:p>
            <a:pPr marL="342900" indent="-342900">
              <a:buFont typeface="Wingdings" pitchFamily="2" charset="2"/>
              <a:buChar char="Ø"/>
            </a:pPr>
            <a:r>
              <a:rPr lang="en-IN" sz="2000" dirty="0" smtClean="0">
                <a:latin typeface="+mn-lt"/>
              </a:rPr>
              <a:t>Relationship </a:t>
            </a:r>
            <a:r>
              <a:rPr lang="en-IN" sz="2000" dirty="0">
                <a:latin typeface="+mn-lt"/>
              </a:rPr>
              <a:t>Set: A set of relationships of similar type is called a relationship set. Like entities, </a:t>
            </a:r>
            <a:r>
              <a:rPr lang="en-IN" sz="2000" dirty="0" smtClean="0">
                <a:latin typeface="+mn-lt"/>
              </a:rPr>
              <a:t>a relationship </a:t>
            </a:r>
            <a:r>
              <a:rPr lang="en-IN" sz="2000" dirty="0">
                <a:latin typeface="+mn-lt"/>
              </a:rPr>
              <a:t>too can have attributes. These attributes are called descriptive attributes</a:t>
            </a:r>
            <a:r>
              <a:rPr lang="en-IN" sz="2000" dirty="0" smtClean="0">
                <a:latin typeface="+mn-lt"/>
              </a:rPr>
              <a:t>.</a:t>
            </a:r>
          </a:p>
          <a:p>
            <a:endParaRPr lang="en-IN" sz="2000" dirty="0" smtClean="0">
              <a:latin typeface="+mn-lt"/>
            </a:endParaRPr>
          </a:p>
          <a:p>
            <a:pPr marL="342900" indent="-342900">
              <a:buFont typeface="Wingdings" pitchFamily="2" charset="2"/>
              <a:buChar char="Ø"/>
            </a:pPr>
            <a:r>
              <a:rPr lang="en-IN" sz="2000" dirty="0" smtClean="0">
                <a:latin typeface="+mn-lt"/>
              </a:rPr>
              <a:t>Degree </a:t>
            </a:r>
            <a:r>
              <a:rPr lang="en-IN" sz="2000" dirty="0">
                <a:latin typeface="+mn-lt"/>
              </a:rPr>
              <a:t>of Relationship</a:t>
            </a:r>
            <a:r>
              <a:rPr lang="en-IN" sz="2000" dirty="0" smtClean="0">
                <a:latin typeface="+mn-lt"/>
              </a:rPr>
              <a:t>: The </a:t>
            </a:r>
            <a:r>
              <a:rPr lang="en-IN" sz="2000" dirty="0">
                <a:latin typeface="+mn-lt"/>
              </a:rPr>
              <a:t>number of </a:t>
            </a:r>
            <a:r>
              <a:rPr lang="en-IN" sz="2000" dirty="0" smtClean="0">
                <a:latin typeface="+mn-lt"/>
              </a:rPr>
              <a:t>participating entities </a:t>
            </a:r>
            <a:r>
              <a:rPr lang="en-IN" sz="2000" dirty="0">
                <a:latin typeface="+mn-lt"/>
              </a:rPr>
              <a:t>in a relationship defines the degree </a:t>
            </a:r>
            <a:r>
              <a:rPr lang="en-IN" sz="2000" dirty="0" smtClean="0">
                <a:latin typeface="+mn-lt"/>
              </a:rPr>
              <a:t>of the relationship.</a:t>
            </a:r>
          </a:p>
          <a:p>
            <a:pPr marL="800100" lvl="1" indent="-342900">
              <a:buFont typeface="Wingdings" pitchFamily="2" charset="2"/>
              <a:buChar char="§"/>
            </a:pPr>
            <a:r>
              <a:rPr lang="en-IN" sz="2000" dirty="0" smtClean="0">
                <a:latin typeface="+mn-lt"/>
              </a:rPr>
              <a:t>Binary </a:t>
            </a:r>
            <a:r>
              <a:rPr lang="en-IN" sz="2000" dirty="0">
                <a:latin typeface="+mn-lt"/>
              </a:rPr>
              <a:t>= degree </a:t>
            </a:r>
            <a:r>
              <a:rPr lang="en-IN" sz="2000" dirty="0" smtClean="0">
                <a:latin typeface="+mn-lt"/>
              </a:rPr>
              <a:t>2</a:t>
            </a:r>
          </a:p>
          <a:p>
            <a:pPr marL="800100" lvl="1" indent="-342900">
              <a:buFont typeface="Wingdings" pitchFamily="2" charset="2"/>
              <a:buChar char="§"/>
            </a:pPr>
            <a:r>
              <a:rPr lang="en-IN" sz="2000" dirty="0" smtClean="0">
                <a:latin typeface="+mn-lt"/>
              </a:rPr>
              <a:t>Ternary </a:t>
            </a:r>
            <a:r>
              <a:rPr lang="en-IN" sz="2000" dirty="0">
                <a:latin typeface="+mn-lt"/>
              </a:rPr>
              <a:t>= degree </a:t>
            </a:r>
            <a:r>
              <a:rPr lang="en-IN" sz="2000" dirty="0" smtClean="0">
                <a:latin typeface="+mn-lt"/>
              </a:rPr>
              <a:t>3</a:t>
            </a:r>
          </a:p>
          <a:p>
            <a:pPr marL="800100" lvl="1" indent="-342900">
              <a:buFont typeface="Wingdings" pitchFamily="2" charset="2"/>
              <a:buChar char="§"/>
            </a:pPr>
            <a:r>
              <a:rPr lang="en-IN" sz="2000" dirty="0" smtClean="0">
                <a:latin typeface="+mn-lt"/>
              </a:rPr>
              <a:t>n-</a:t>
            </a:r>
            <a:r>
              <a:rPr lang="en-IN" sz="2000" dirty="0" err="1" smtClean="0">
                <a:latin typeface="+mn-lt"/>
              </a:rPr>
              <a:t>ary</a:t>
            </a:r>
            <a:r>
              <a:rPr lang="en-IN" sz="2000" dirty="0" smtClean="0">
                <a:latin typeface="+mn-lt"/>
              </a:rPr>
              <a:t> </a:t>
            </a:r>
            <a:r>
              <a:rPr lang="en-IN" sz="2000" dirty="0">
                <a:latin typeface="+mn-lt"/>
              </a:rPr>
              <a:t>= degree n</a:t>
            </a:r>
            <a:br>
              <a:rPr lang="en-IN" sz="2000" dirty="0">
                <a:latin typeface="+mn-lt"/>
              </a:rPr>
            </a:br>
            <a:endParaRPr lang="en-IN" sz="2000" dirty="0">
              <a:latin typeface="+mn-lt"/>
            </a:endParaRPr>
          </a:p>
        </p:txBody>
      </p:sp>
      <p:pic>
        <p:nvPicPr>
          <p:cNvPr id="3075"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010400" y="152400"/>
            <a:ext cx="1685925" cy="1513562"/>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228600"/>
            <a:ext cx="7772400" cy="762000"/>
          </a:xfrm>
        </p:spPr>
        <p:txBody>
          <a:bodyPr/>
          <a:lstStyle/>
          <a:p>
            <a:pPr eaLnBrk="1" hangingPunct="1">
              <a:buFont typeface="Arial" charset="0"/>
              <a:buNone/>
              <a:defRPr/>
            </a:pPr>
            <a:r>
              <a:rPr lang="en-IN" sz="3200" dirty="0" smtClean="0"/>
              <a:t>Mapping cardinality</a:t>
            </a:r>
            <a:endParaRPr lang="en-IN" sz="3200" dirty="0"/>
          </a:p>
        </p:txBody>
      </p:sp>
      <p:grpSp>
        <p:nvGrpSpPr>
          <p:cNvPr id="6" name="Group 5"/>
          <p:cNvGrpSpPr/>
          <p:nvPr/>
        </p:nvGrpSpPr>
        <p:grpSpPr>
          <a:xfrm>
            <a:off x="1600200" y="1441291"/>
            <a:ext cx="5778500" cy="2541588"/>
            <a:chOff x="3109913" y="3263900"/>
            <a:chExt cx="5778500" cy="2541588"/>
          </a:xfrm>
        </p:grpSpPr>
        <p:sp>
          <p:nvSpPr>
            <p:cNvPr id="220" name="Freeform 6"/>
            <p:cNvSpPr>
              <a:spLocks/>
            </p:cNvSpPr>
            <p:nvPr/>
          </p:nvSpPr>
          <p:spPr bwMode="auto">
            <a:xfrm>
              <a:off x="3752850" y="3263900"/>
              <a:ext cx="338138" cy="2149475"/>
            </a:xfrm>
            <a:custGeom>
              <a:avLst/>
              <a:gdLst>
                <a:gd name="T0" fmla="*/ 334963 w 213"/>
                <a:gd name="T1" fmla="*/ 979488 h 1354"/>
                <a:gd name="T2" fmla="*/ 330200 w 213"/>
                <a:gd name="T3" fmla="*/ 795338 h 1354"/>
                <a:gd name="T4" fmla="*/ 320675 w 213"/>
                <a:gd name="T5" fmla="*/ 619125 h 1354"/>
                <a:gd name="T6" fmla="*/ 306388 w 213"/>
                <a:gd name="T7" fmla="*/ 457200 h 1354"/>
                <a:gd name="T8" fmla="*/ 287338 w 213"/>
                <a:gd name="T9" fmla="*/ 314325 h 1354"/>
                <a:gd name="T10" fmla="*/ 265113 w 213"/>
                <a:gd name="T11" fmla="*/ 193675 h 1354"/>
                <a:gd name="T12" fmla="*/ 239713 w 213"/>
                <a:gd name="T13" fmla="*/ 100013 h 1354"/>
                <a:gd name="T14" fmla="*/ 211138 w 213"/>
                <a:gd name="T15" fmla="*/ 34925 h 1354"/>
                <a:gd name="T16" fmla="*/ 182563 w 213"/>
                <a:gd name="T17" fmla="*/ 3175 h 1354"/>
                <a:gd name="T18" fmla="*/ 153988 w 213"/>
                <a:gd name="T19" fmla="*/ 3175 h 1354"/>
                <a:gd name="T20" fmla="*/ 125413 w 213"/>
                <a:gd name="T21" fmla="*/ 34925 h 1354"/>
                <a:gd name="T22" fmla="*/ 96838 w 213"/>
                <a:gd name="T23" fmla="*/ 100013 h 1354"/>
                <a:gd name="T24" fmla="*/ 71438 w 213"/>
                <a:gd name="T25" fmla="*/ 193675 h 1354"/>
                <a:gd name="T26" fmla="*/ 49213 w 213"/>
                <a:gd name="T27" fmla="*/ 314325 h 1354"/>
                <a:gd name="T28" fmla="*/ 30163 w 213"/>
                <a:gd name="T29" fmla="*/ 457200 h 1354"/>
                <a:gd name="T30" fmla="*/ 15875 w 213"/>
                <a:gd name="T31" fmla="*/ 619125 h 1354"/>
                <a:gd name="T32" fmla="*/ 6350 w 213"/>
                <a:gd name="T33" fmla="*/ 795338 h 1354"/>
                <a:gd name="T34" fmla="*/ 1588 w 213"/>
                <a:gd name="T35" fmla="*/ 979488 h 1354"/>
                <a:gd name="T36" fmla="*/ 1588 w 213"/>
                <a:gd name="T37" fmla="*/ 1166813 h 1354"/>
                <a:gd name="T38" fmla="*/ 6350 w 213"/>
                <a:gd name="T39" fmla="*/ 1350963 h 1354"/>
                <a:gd name="T40" fmla="*/ 15875 w 213"/>
                <a:gd name="T41" fmla="*/ 1527175 h 1354"/>
                <a:gd name="T42" fmla="*/ 30163 w 213"/>
                <a:gd name="T43" fmla="*/ 1689100 h 1354"/>
                <a:gd name="T44" fmla="*/ 49213 w 213"/>
                <a:gd name="T45" fmla="*/ 1833563 h 1354"/>
                <a:gd name="T46" fmla="*/ 71438 w 213"/>
                <a:gd name="T47" fmla="*/ 1954213 h 1354"/>
                <a:gd name="T48" fmla="*/ 96838 w 213"/>
                <a:gd name="T49" fmla="*/ 2046288 h 1354"/>
                <a:gd name="T50" fmla="*/ 125413 w 213"/>
                <a:gd name="T51" fmla="*/ 2111375 h 1354"/>
                <a:gd name="T52" fmla="*/ 153988 w 213"/>
                <a:gd name="T53" fmla="*/ 2144713 h 1354"/>
                <a:gd name="T54" fmla="*/ 182563 w 213"/>
                <a:gd name="T55" fmla="*/ 2144713 h 1354"/>
                <a:gd name="T56" fmla="*/ 211138 w 213"/>
                <a:gd name="T57" fmla="*/ 2111375 h 1354"/>
                <a:gd name="T58" fmla="*/ 239713 w 213"/>
                <a:gd name="T59" fmla="*/ 2046288 h 1354"/>
                <a:gd name="T60" fmla="*/ 265113 w 213"/>
                <a:gd name="T61" fmla="*/ 1954213 h 1354"/>
                <a:gd name="T62" fmla="*/ 287338 w 213"/>
                <a:gd name="T63" fmla="*/ 1833563 h 1354"/>
                <a:gd name="T64" fmla="*/ 306388 w 213"/>
                <a:gd name="T65" fmla="*/ 1689100 h 1354"/>
                <a:gd name="T66" fmla="*/ 320675 w 213"/>
                <a:gd name="T67" fmla="*/ 1527175 h 1354"/>
                <a:gd name="T68" fmla="*/ 330200 w 213"/>
                <a:gd name="T69" fmla="*/ 1350963 h 1354"/>
                <a:gd name="T70" fmla="*/ 334963 w 213"/>
                <a:gd name="T71" fmla="*/ 1166813 h 1354"/>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213" h="1354">
                  <a:moveTo>
                    <a:pt x="212" y="677"/>
                  </a:moveTo>
                  <a:lnTo>
                    <a:pt x="211" y="617"/>
                  </a:lnTo>
                  <a:lnTo>
                    <a:pt x="210" y="559"/>
                  </a:lnTo>
                  <a:lnTo>
                    <a:pt x="208" y="501"/>
                  </a:lnTo>
                  <a:lnTo>
                    <a:pt x="206" y="445"/>
                  </a:lnTo>
                  <a:lnTo>
                    <a:pt x="202" y="390"/>
                  </a:lnTo>
                  <a:lnTo>
                    <a:pt x="198" y="338"/>
                  </a:lnTo>
                  <a:lnTo>
                    <a:pt x="193" y="288"/>
                  </a:lnTo>
                  <a:lnTo>
                    <a:pt x="187" y="241"/>
                  </a:lnTo>
                  <a:lnTo>
                    <a:pt x="181" y="198"/>
                  </a:lnTo>
                  <a:lnTo>
                    <a:pt x="174" y="158"/>
                  </a:lnTo>
                  <a:lnTo>
                    <a:pt x="167" y="122"/>
                  </a:lnTo>
                  <a:lnTo>
                    <a:pt x="159" y="90"/>
                  </a:lnTo>
                  <a:lnTo>
                    <a:pt x="151" y="63"/>
                  </a:lnTo>
                  <a:lnTo>
                    <a:pt x="142" y="40"/>
                  </a:lnTo>
                  <a:lnTo>
                    <a:pt x="133" y="22"/>
                  </a:lnTo>
                  <a:lnTo>
                    <a:pt x="124" y="10"/>
                  </a:lnTo>
                  <a:lnTo>
                    <a:pt x="115" y="2"/>
                  </a:lnTo>
                  <a:lnTo>
                    <a:pt x="106" y="0"/>
                  </a:lnTo>
                  <a:lnTo>
                    <a:pt x="97" y="2"/>
                  </a:lnTo>
                  <a:lnTo>
                    <a:pt x="87" y="10"/>
                  </a:lnTo>
                  <a:lnTo>
                    <a:pt x="79" y="22"/>
                  </a:lnTo>
                  <a:lnTo>
                    <a:pt x="70" y="40"/>
                  </a:lnTo>
                  <a:lnTo>
                    <a:pt x="61" y="63"/>
                  </a:lnTo>
                  <a:lnTo>
                    <a:pt x="53" y="90"/>
                  </a:lnTo>
                  <a:lnTo>
                    <a:pt x="45" y="122"/>
                  </a:lnTo>
                  <a:lnTo>
                    <a:pt x="38" y="158"/>
                  </a:lnTo>
                  <a:lnTo>
                    <a:pt x="31" y="198"/>
                  </a:lnTo>
                  <a:lnTo>
                    <a:pt x="25" y="241"/>
                  </a:lnTo>
                  <a:lnTo>
                    <a:pt x="19" y="288"/>
                  </a:lnTo>
                  <a:lnTo>
                    <a:pt x="14" y="338"/>
                  </a:lnTo>
                  <a:lnTo>
                    <a:pt x="10" y="390"/>
                  </a:lnTo>
                  <a:lnTo>
                    <a:pt x="6" y="445"/>
                  </a:lnTo>
                  <a:lnTo>
                    <a:pt x="4" y="501"/>
                  </a:lnTo>
                  <a:lnTo>
                    <a:pt x="2" y="559"/>
                  </a:lnTo>
                  <a:lnTo>
                    <a:pt x="1" y="617"/>
                  </a:lnTo>
                  <a:lnTo>
                    <a:pt x="0" y="677"/>
                  </a:lnTo>
                  <a:lnTo>
                    <a:pt x="1" y="735"/>
                  </a:lnTo>
                  <a:lnTo>
                    <a:pt x="2" y="794"/>
                  </a:lnTo>
                  <a:lnTo>
                    <a:pt x="4" y="851"/>
                  </a:lnTo>
                  <a:lnTo>
                    <a:pt x="6" y="908"/>
                  </a:lnTo>
                  <a:lnTo>
                    <a:pt x="10" y="962"/>
                  </a:lnTo>
                  <a:lnTo>
                    <a:pt x="14" y="1015"/>
                  </a:lnTo>
                  <a:lnTo>
                    <a:pt x="19" y="1064"/>
                  </a:lnTo>
                  <a:lnTo>
                    <a:pt x="25" y="1112"/>
                  </a:lnTo>
                  <a:lnTo>
                    <a:pt x="31" y="1155"/>
                  </a:lnTo>
                  <a:lnTo>
                    <a:pt x="38" y="1195"/>
                  </a:lnTo>
                  <a:lnTo>
                    <a:pt x="45" y="1231"/>
                  </a:lnTo>
                  <a:lnTo>
                    <a:pt x="53" y="1262"/>
                  </a:lnTo>
                  <a:lnTo>
                    <a:pt x="61" y="1289"/>
                  </a:lnTo>
                  <a:lnTo>
                    <a:pt x="70" y="1312"/>
                  </a:lnTo>
                  <a:lnTo>
                    <a:pt x="79" y="1330"/>
                  </a:lnTo>
                  <a:lnTo>
                    <a:pt x="87" y="1343"/>
                  </a:lnTo>
                  <a:lnTo>
                    <a:pt x="97" y="1351"/>
                  </a:lnTo>
                  <a:lnTo>
                    <a:pt x="106" y="1353"/>
                  </a:lnTo>
                  <a:lnTo>
                    <a:pt x="115" y="1351"/>
                  </a:lnTo>
                  <a:lnTo>
                    <a:pt x="124" y="1343"/>
                  </a:lnTo>
                  <a:lnTo>
                    <a:pt x="133" y="1330"/>
                  </a:lnTo>
                  <a:lnTo>
                    <a:pt x="142" y="1312"/>
                  </a:lnTo>
                  <a:lnTo>
                    <a:pt x="151" y="1289"/>
                  </a:lnTo>
                  <a:lnTo>
                    <a:pt x="159" y="1262"/>
                  </a:lnTo>
                  <a:lnTo>
                    <a:pt x="167" y="1231"/>
                  </a:lnTo>
                  <a:lnTo>
                    <a:pt x="174" y="1195"/>
                  </a:lnTo>
                  <a:lnTo>
                    <a:pt x="181" y="1155"/>
                  </a:lnTo>
                  <a:lnTo>
                    <a:pt x="187" y="1112"/>
                  </a:lnTo>
                  <a:lnTo>
                    <a:pt x="193" y="1064"/>
                  </a:lnTo>
                  <a:lnTo>
                    <a:pt x="198" y="1015"/>
                  </a:lnTo>
                  <a:lnTo>
                    <a:pt x="202" y="962"/>
                  </a:lnTo>
                  <a:lnTo>
                    <a:pt x="206" y="908"/>
                  </a:lnTo>
                  <a:lnTo>
                    <a:pt x="208" y="851"/>
                  </a:lnTo>
                  <a:lnTo>
                    <a:pt x="210" y="794"/>
                  </a:lnTo>
                  <a:lnTo>
                    <a:pt x="211" y="735"/>
                  </a:lnTo>
                  <a:lnTo>
                    <a:pt x="212" y="677"/>
                  </a:lnTo>
                </a:path>
              </a:pathLst>
            </a:custGeom>
            <a:noFill/>
            <a:ln w="12700" cap="rnd" cmpd="sng">
              <a:solidFill>
                <a:srgbClr val="000000"/>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21" name="Freeform 7"/>
            <p:cNvSpPr>
              <a:spLocks/>
            </p:cNvSpPr>
            <p:nvPr/>
          </p:nvSpPr>
          <p:spPr bwMode="auto">
            <a:xfrm>
              <a:off x="4576763" y="3271838"/>
              <a:ext cx="338137" cy="2149475"/>
            </a:xfrm>
            <a:custGeom>
              <a:avLst/>
              <a:gdLst>
                <a:gd name="T0" fmla="*/ 334962 w 213"/>
                <a:gd name="T1" fmla="*/ 979488 h 1354"/>
                <a:gd name="T2" fmla="*/ 330200 w 213"/>
                <a:gd name="T3" fmla="*/ 795338 h 1354"/>
                <a:gd name="T4" fmla="*/ 320675 w 213"/>
                <a:gd name="T5" fmla="*/ 619125 h 1354"/>
                <a:gd name="T6" fmla="*/ 306387 w 213"/>
                <a:gd name="T7" fmla="*/ 457200 h 1354"/>
                <a:gd name="T8" fmla="*/ 287337 w 213"/>
                <a:gd name="T9" fmla="*/ 314325 h 1354"/>
                <a:gd name="T10" fmla="*/ 265112 w 213"/>
                <a:gd name="T11" fmla="*/ 193675 h 1354"/>
                <a:gd name="T12" fmla="*/ 239712 w 213"/>
                <a:gd name="T13" fmla="*/ 100013 h 1354"/>
                <a:gd name="T14" fmla="*/ 211137 w 213"/>
                <a:gd name="T15" fmla="*/ 34925 h 1354"/>
                <a:gd name="T16" fmla="*/ 182562 w 213"/>
                <a:gd name="T17" fmla="*/ 3175 h 1354"/>
                <a:gd name="T18" fmla="*/ 153987 w 213"/>
                <a:gd name="T19" fmla="*/ 3175 h 1354"/>
                <a:gd name="T20" fmla="*/ 125412 w 213"/>
                <a:gd name="T21" fmla="*/ 34925 h 1354"/>
                <a:gd name="T22" fmla="*/ 96837 w 213"/>
                <a:gd name="T23" fmla="*/ 100013 h 1354"/>
                <a:gd name="T24" fmla="*/ 73025 w 213"/>
                <a:gd name="T25" fmla="*/ 193675 h 1354"/>
                <a:gd name="T26" fmla="*/ 49212 w 213"/>
                <a:gd name="T27" fmla="*/ 314325 h 1354"/>
                <a:gd name="T28" fmla="*/ 31750 w 213"/>
                <a:gd name="T29" fmla="*/ 457200 h 1354"/>
                <a:gd name="T30" fmla="*/ 15875 w 213"/>
                <a:gd name="T31" fmla="*/ 619125 h 1354"/>
                <a:gd name="T32" fmla="*/ 6350 w 213"/>
                <a:gd name="T33" fmla="*/ 795338 h 1354"/>
                <a:gd name="T34" fmla="*/ 1587 w 213"/>
                <a:gd name="T35" fmla="*/ 979488 h 1354"/>
                <a:gd name="T36" fmla="*/ 1587 w 213"/>
                <a:gd name="T37" fmla="*/ 1166813 h 1354"/>
                <a:gd name="T38" fmla="*/ 6350 w 213"/>
                <a:gd name="T39" fmla="*/ 1350963 h 1354"/>
                <a:gd name="T40" fmla="*/ 15875 w 213"/>
                <a:gd name="T41" fmla="*/ 1527175 h 1354"/>
                <a:gd name="T42" fmla="*/ 31750 w 213"/>
                <a:gd name="T43" fmla="*/ 1689100 h 1354"/>
                <a:gd name="T44" fmla="*/ 49212 w 213"/>
                <a:gd name="T45" fmla="*/ 1833563 h 1354"/>
                <a:gd name="T46" fmla="*/ 73025 w 213"/>
                <a:gd name="T47" fmla="*/ 1954213 h 1354"/>
                <a:gd name="T48" fmla="*/ 96837 w 213"/>
                <a:gd name="T49" fmla="*/ 2046288 h 1354"/>
                <a:gd name="T50" fmla="*/ 125412 w 213"/>
                <a:gd name="T51" fmla="*/ 2111375 h 1354"/>
                <a:gd name="T52" fmla="*/ 153987 w 213"/>
                <a:gd name="T53" fmla="*/ 2144713 h 1354"/>
                <a:gd name="T54" fmla="*/ 182562 w 213"/>
                <a:gd name="T55" fmla="*/ 2144713 h 1354"/>
                <a:gd name="T56" fmla="*/ 211137 w 213"/>
                <a:gd name="T57" fmla="*/ 2111375 h 1354"/>
                <a:gd name="T58" fmla="*/ 239712 w 213"/>
                <a:gd name="T59" fmla="*/ 2046288 h 1354"/>
                <a:gd name="T60" fmla="*/ 265112 w 213"/>
                <a:gd name="T61" fmla="*/ 1954213 h 1354"/>
                <a:gd name="T62" fmla="*/ 287337 w 213"/>
                <a:gd name="T63" fmla="*/ 1833563 h 1354"/>
                <a:gd name="T64" fmla="*/ 306387 w 213"/>
                <a:gd name="T65" fmla="*/ 1689100 h 1354"/>
                <a:gd name="T66" fmla="*/ 320675 w 213"/>
                <a:gd name="T67" fmla="*/ 1527175 h 1354"/>
                <a:gd name="T68" fmla="*/ 330200 w 213"/>
                <a:gd name="T69" fmla="*/ 1350963 h 1354"/>
                <a:gd name="T70" fmla="*/ 334962 w 213"/>
                <a:gd name="T71" fmla="*/ 1166813 h 1354"/>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213" h="1354">
                  <a:moveTo>
                    <a:pt x="212" y="677"/>
                  </a:moveTo>
                  <a:lnTo>
                    <a:pt x="211" y="617"/>
                  </a:lnTo>
                  <a:lnTo>
                    <a:pt x="210" y="559"/>
                  </a:lnTo>
                  <a:lnTo>
                    <a:pt x="208" y="501"/>
                  </a:lnTo>
                  <a:lnTo>
                    <a:pt x="205" y="445"/>
                  </a:lnTo>
                  <a:lnTo>
                    <a:pt x="202" y="390"/>
                  </a:lnTo>
                  <a:lnTo>
                    <a:pt x="198" y="338"/>
                  </a:lnTo>
                  <a:lnTo>
                    <a:pt x="193" y="288"/>
                  </a:lnTo>
                  <a:lnTo>
                    <a:pt x="187" y="241"/>
                  </a:lnTo>
                  <a:lnTo>
                    <a:pt x="181" y="198"/>
                  </a:lnTo>
                  <a:lnTo>
                    <a:pt x="174" y="158"/>
                  </a:lnTo>
                  <a:lnTo>
                    <a:pt x="167" y="122"/>
                  </a:lnTo>
                  <a:lnTo>
                    <a:pt x="159" y="90"/>
                  </a:lnTo>
                  <a:lnTo>
                    <a:pt x="151" y="63"/>
                  </a:lnTo>
                  <a:lnTo>
                    <a:pt x="142" y="40"/>
                  </a:lnTo>
                  <a:lnTo>
                    <a:pt x="133" y="22"/>
                  </a:lnTo>
                  <a:lnTo>
                    <a:pt x="125" y="10"/>
                  </a:lnTo>
                  <a:lnTo>
                    <a:pt x="115" y="2"/>
                  </a:lnTo>
                  <a:lnTo>
                    <a:pt x="106" y="0"/>
                  </a:lnTo>
                  <a:lnTo>
                    <a:pt x="97" y="2"/>
                  </a:lnTo>
                  <a:lnTo>
                    <a:pt x="88" y="10"/>
                  </a:lnTo>
                  <a:lnTo>
                    <a:pt x="79" y="22"/>
                  </a:lnTo>
                  <a:lnTo>
                    <a:pt x="70" y="40"/>
                  </a:lnTo>
                  <a:lnTo>
                    <a:pt x="61" y="63"/>
                  </a:lnTo>
                  <a:lnTo>
                    <a:pt x="53" y="90"/>
                  </a:lnTo>
                  <a:lnTo>
                    <a:pt x="46" y="122"/>
                  </a:lnTo>
                  <a:lnTo>
                    <a:pt x="38" y="158"/>
                  </a:lnTo>
                  <a:lnTo>
                    <a:pt x="31" y="198"/>
                  </a:lnTo>
                  <a:lnTo>
                    <a:pt x="25" y="241"/>
                  </a:lnTo>
                  <a:lnTo>
                    <a:pt x="20" y="288"/>
                  </a:lnTo>
                  <a:lnTo>
                    <a:pt x="14" y="338"/>
                  </a:lnTo>
                  <a:lnTo>
                    <a:pt x="10" y="390"/>
                  </a:lnTo>
                  <a:lnTo>
                    <a:pt x="7" y="445"/>
                  </a:lnTo>
                  <a:lnTo>
                    <a:pt x="4" y="501"/>
                  </a:lnTo>
                  <a:lnTo>
                    <a:pt x="2" y="559"/>
                  </a:lnTo>
                  <a:lnTo>
                    <a:pt x="1" y="617"/>
                  </a:lnTo>
                  <a:lnTo>
                    <a:pt x="0" y="677"/>
                  </a:lnTo>
                  <a:lnTo>
                    <a:pt x="1" y="735"/>
                  </a:lnTo>
                  <a:lnTo>
                    <a:pt x="2" y="794"/>
                  </a:lnTo>
                  <a:lnTo>
                    <a:pt x="4" y="851"/>
                  </a:lnTo>
                  <a:lnTo>
                    <a:pt x="7" y="908"/>
                  </a:lnTo>
                  <a:lnTo>
                    <a:pt x="10" y="962"/>
                  </a:lnTo>
                  <a:lnTo>
                    <a:pt x="14" y="1015"/>
                  </a:lnTo>
                  <a:lnTo>
                    <a:pt x="20" y="1064"/>
                  </a:lnTo>
                  <a:lnTo>
                    <a:pt x="25" y="1112"/>
                  </a:lnTo>
                  <a:lnTo>
                    <a:pt x="31" y="1155"/>
                  </a:lnTo>
                  <a:lnTo>
                    <a:pt x="38" y="1195"/>
                  </a:lnTo>
                  <a:lnTo>
                    <a:pt x="46" y="1231"/>
                  </a:lnTo>
                  <a:lnTo>
                    <a:pt x="53" y="1262"/>
                  </a:lnTo>
                  <a:lnTo>
                    <a:pt x="61" y="1289"/>
                  </a:lnTo>
                  <a:lnTo>
                    <a:pt x="70" y="1312"/>
                  </a:lnTo>
                  <a:lnTo>
                    <a:pt x="79" y="1330"/>
                  </a:lnTo>
                  <a:lnTo>
                    <a:pt x="88" y="1343"/>
                  </a:lnTo>
                  <a:lnTo>
                    <a:pt x="97" y="1351"/>
                  </a:lnTo>
                  <a:lnTo>
                    <a:pt x="106" y="1353"/>
                  </a:lnTo>
                  <a:lnTo>
                    <a:pt x="115" y="1351"/>
                  </a:lnTo>
                  <a:lnTo>
                    <a:pt x="125" y="1343"/>
                  </a:lnTo>
                  <a:lnTo>
                    <a:pt x="133" y="1330"/>
                  </a:lnTo>
                  <a:lnTo>
                    <a:pt x="142" y="1312"/>
                  </a:lnTo>
                  <a:lnTo>
                    <a:pt x="151" y="1289"/>
                  </a:lnTo>
                  <a:lnTo>
                    <a:pt x="159" y="1262"/>
                  </a:lnTo>
                  <a:lnTo>
                    <a:pt x="167" y="1231"/>
                  </a:lnTo>
                  <a:lnTo>
                    <a:pt x="174" y="1195"/>
                  </a:lnTo>
                  <a:lnTo>
                    <a:pt x="181" y="1155"/>
                  </a:lnTo>
                  <a:lnTo>
                    <a:pt x="187" y="1112"/>
                  </a:lnTo>
                  <a:lnTo>
                    <a:pt x="193" y="1064"/>
                  </a:lnTo>
                  <a:lnTo>
                    <a:pt x="198" y="1015"/>
                  </a:lnTo>
                  <a:lnTo>
                    <a:pt x="202" y="962"/>
                  </a:lnTo>
                  <a:lnTo>
                    <a:pt x="205" y="908"/>
                  </a:lnTo>
                  <a:lnTo>
                    <a:pt x="208" y="851"/>
                  </a:lnTo>
                  <a:lnTo>
                    <a:pt x="210" y="794"/>
                  </a:lnTo>
                  <a:lnTo>
                    <a:pt x="211" y="735"/>
                  </a:lnTo>
                  <a:lnTo>
                    <a:pt x="212" y="677"/>
                  </a:lnTo>
                </a:path>
              </a:pathLst>
            </a:custGeom>
            <a:noFill/>
            <a:ln w="12700" cap="rnd" cmpd="sng">
              <a:solidFill>
                <a:srgbClr val="000000"/>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22" name="Freeform 8"/>
            <p:cNvSpPr>
              <a:spLocks/>
            </p:cNvSpPr>
            <p:nvPr/>
          </p:nvSpPr>
          <p:spPr bwMode="auto">
            <a:xfrm>
              <a:off x="5235575" y="3263900"/>
              <a:ext cx="338138" cy="2149475"/>
            </a:xfrm>
            <a:custGeom>
              <a:avLst/>
              <a:gdLst>
                <a:gd name="T0" fmla="*/ 334963 w 213"/>
                <a:gd name="T1" fmla="*/ 979488 h 1354"/>
                <a:gd name="T2" fmla="*/ 330200 w 213"/>
                <a:gd name="T3" fmla="*/ 795338 h 1354"/>
                <a:gd name="T4" fmla="*/ 320675 w 213"/>
                <a:gd name="T5" fmla="*/ 619125 h 1354"/>
                <a:gd name="T6" fmla="*/ 306388 w 213"/>
                <a:gd name="T7" fmla="*/ 457200 h 1354"/>
                <a:gd name="T8" fmla="*/ 287338 w 213"/>
                <a:gd name="T9" fmla="*/ 314325 h 1354"/>
                <a:gd name="T10" fmla="*/ 265113 w 213"/>
                <a:gd name="T11" fmla="*/ 193675 h 1354"/>
                <a:gd name="T12" fmla="*/ 238125 w 213"/>
                <a:gd name="T13" fmla="*/ 100013 h 1354"/>
                <a:gd name="T14" fmla="*/ 211138 w 213"/>
                <a:gd name="T15" fmla="*/ 34925 h 1354"/>
                <a:gd name="T16" fmla="*/ 182563 w 213"/>
                <a:gd name="T17" fmla="*/ 3175 h 1354"/>
                <a:gd name="T18" fmla="*/ 153988 w 213"/>
                <a:gd name="T19" fmla="*/ 3175 h 1354"/>
                <a:gd name="T20" fmla="*/ 123825 w 213"/>
                <a:gd name="T21" fmla="*/ 34925 h 1354"/>
                <a:gd name="T22" fmla="*/ 96838 w 213"/>
                <a:gd name="T23" fmla="*/ 100013 h 1354"/>
                <a:gd name="T24" fmla="*/ 71438 w 213"/>
                <a:gd name="T25" fmla="*/ 193675 h 1354"/>
                <a:gd name="T26" fmla="*/ 49213 w 213"/>
                <a:gd name="T27" fmla="*/ 314325 h 1354"/>
                <a:gd name="T28" fmla="*/ 30163 w 213"/>
                <a:gd name="T29" fmla="*/ 457200 h 1354"/>
                <a:gd name="T30" fmla="*/ 15875 w 213"/>
                <a:gd name="T31" fmla="*/ 619125 h 1354"/>
                <a:gd name="T32" fmla="*/ 4763 w 213"/>
                <a:gd name="T33" fmla="*/ 795338 h 1354"/>
                <a:gd name="T34" fmla="*/ 0 w 213"/>
                <a:gd name="T35" fmla="*/ 979488 h 1354"/>
                <a:gd name="T36" fmla="*/ 0 w 213"/>
                <a:gd name="T37" fmla="*/ 1166813 h 1354"/>
                <a:gd name="T38" fmla="*/ 4763 w 213"/>
                <a:gd name="T39" fmla="*/ 1350963 h 1354"/>
                <a:gd name="T40" fmla="*/ 15875 w 213"/>
                <a:gd name="T41" fmla="*/ 1527175 h 1354"/>
                <a:gd name="T42" fmla="*/ 30163 w 213"/>
                <a:gd name="T43" fmla="*/ 1689100 h 1354"/>
                <a:gd name="T44" fmla="*/ 49213 w 213"/>
                <a:gd name="T45" fmla="*/ 1833563 h 1354"/>
                <a:gd name="T46" fmla="*/ 71438 w 213"/>
                <a:gd name="T47" fmla="*/ 1954213 h 1354"/>
                <a:gd name="T48" fmla="*/ 96838 w 213"/>
                <a:gd name="T49" fmla="*/ 2046288 h 1354"/>
                <a:gd name="T50" fmla="*/ 123825 w 213"/>
                <a:gd name="T51" fmla="*/ 2111375 h 1354"/>
                <a:gd name="T52" fmla="*/ 153988 w 213"/>
                <a:gd name="T53" fmla="*/ 2144713 h 1354"/>
                <a:gd name="T54" fmla="*/ 182563 w 213"/>
                <a:gd name="T55" fmla="*/ 2144713 h 1354"/>
                <a:gd name="T56" fmla="*/ 211138 w 213"/>
                <a:gd name="T57" fmla="*/ 2111375 h 1354"/>
                <a:gd name="T58" fmla="*/ 238125 w 213"/>
                <a:gd name="T59" fmla="*/ 2046288 h 1354"/>
                <a:gd name="T60" fmla="*/ 265113 w 213"/>
                <a:gd name="T61" fmla="*/ 1954213 h 1354"/>
                <a:gd name="T62" fmla="*/ 287338 w 213"/>
                <a:gd name="T63" fmla="*/ 1833563 h 1354"/>
                <a:gd name="T64" fmla="*/ 306388 w 213"/>
                <a:gd name="T65" fmla="*/ 1689100 h 1354"/>
                <a:gd name="T66" fmla="*/ 320675 w 213"/>
                <a:gd name="T67" fmla="*/ 1527175 h 1354"/>
                <a:gd name="T68" fmla="*/ 330200 w 213"/>
                <a:gd name="T69" fmla="*/ 1350963 h 1354"/>
                <a:gd name="T70" fmla="*/ 334963 w 213"/>
                <a:gd name="T71" fmla="*/ 1166813 h 1354"/>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213" h="1354">
                  <a:moveTo>
                    <a:pt x="212" y="677"/>
                  </a:moveTo>
                  <a:lnTo>
                    <a:pt x="211" y="617"/>
                  </a:lnTo>
                  <a:lnTo>
                    <a:pt x="210" y="559"/>
                  </a:lnTo>
                  <a:lnTo>
                    <a:pt x="208" y="501"/>
                  </a:lnTo>
                  <a:lnTo>
                    <a:pt x="205" y="445"/>
                  </a:lnTo>
                  <a:lnTo>
                    <a:pt x="202" y="390"/>
                  </a:lnTo>
                  <a:lnTo>
                    <a:pt x="198" y="338"/>
                  </a:lnTo>
                  <a:lnTo>
                    <a:pt x="193" y="288"/>
                  </a:lnTo>
                  <a:lnTo>
                    <a:pt x="187" y="241"/>
                  </a:lnTo>
                  <a:lnTo>
                    <a:pt x="181" y="198"/>
                  </a:lnTo>
                  <a:lnTo>
                    <a:pt x="174" y="158"/>
                  </a:lnTo>
                  <a:lnTo>
                    <a:pt x="167" y="122"/>
                  </a:lnTo>
                  <a:lnTo>
                    <a:pt x="159" y="90"/>
                  </a:lnTo>
                  <a:lnTo>
                    <a:pt x="150" y="63"/>
                  </a:lnTo>
                  <a:lnTo>
                    <a:pt x="142" y="40"/>
                  </a:lnTo>
                  <a:lnTo>
                    <a:pt x="133" y="22"/>
                  </a:lnTo>
                  <a:lnTo>
                    <a:pt x="124" y="10"/>
                  </a:lnTo>
                  <a:lnTo>
                    <a:pt x="115" y="2"/>
                  </a:lnTo>
                  <a:lnTo>
                    <a:pt x="106" y="0"/>
                  </a:lnTo>
                  <a:lnTo>
                    <a:pt x="97" y="2"/>
                  </a:lnTo>
                  <a:lnTo>
                    <a:pt x="87" y="10"/>
                  </a:lnTo>
                  <a:lnTo>
                    <a:pt x="78" y="22"/>
                  </a:lnTo>
                  <a:lnTo>
                    <a:pt x="70" y="40"/>
                  </a:lnTo>
                  <a:lnTo>
                    <a:pt x="61" y="63"/>
                  </a:lnTo>
                  <a:lnTo>
                    <a:pt x="53" y="90"/>
                  </a:lnTo>
                  <a:lnTo>
                    <a:pt x="45" y="122"/>
                  </a:lnTo>
                  <a:lnTo>
                    <a:pt x="38" y="158"/>
                  </a:lnTo>
                  <a:lnTo>
                    <a:pt x="31" y="198"/>
                  </a:lnTo>
                  <a:lnTo>
                    <a:pt x="25" y="241"/>
                  </a:lnTo>
                  <a:lnTo>
                    <a:pt x="19" y="288"/>
                  </a:lnTo>
                  <a:lnTo>
                    <a:pt x="14" y="338"/>
                  </a:lnTo>
                  <a:lnTo>
                    <a:pt x="10" y="390"/>
                  </a:lnTo>
                  <a:lnTo>
                    <a:pt x="6" y="445"/>
                  </a:lnTo>
                  <a:lnTo>
                    <a:pt x="3" y="501"/>
                  </a:lnTo>
                  <a:lnTo>
                    <a:pt x="1" y="559"/>
                  </a:lnTo>
                  <a:lnTo>
                    <a:pt x="0" y="617"/>
                  </a:lnTo>
                  <a:lnTo>
                    <a:pt x="0" y="677"/>
                  </a:lnTo>
                  <a:lnTo>
                    <a:pt x="0" y="735"/>
                  </a:lnTo>
                  <a:lnTo>
                    <a:pt x="1" y="794"/>
                  </a:lnTo>
                  <a:lnTo>
                    <a:pt x="3" y="851"/>
                  </a:lnTo>
                  <a:lnTo>
                    <a:pt x="6" y="908"/>
                  </a:lnTo>
                  <a:lnTo>
                    <a:pt x="10" y="962"/>
                  </a:lnTo>
                  <a:lnTo>
                    <a:pt x="14" y="1015"/>
                  </a:lnTo>
                  <a:lnTo>
                    <a:pt x="19" y="1064"/>
                  </a:lnTo>
                  <a:lnTo>
                    <a:pt x="25" y="1112"/>
                  </a:lnTo>
                  <a:lnTo>
                    <a:pt x="31" y="1155"/>
                  </a:lnTo>
                  <a:lnTo>
                    <a:pt x="38" y="1195"/>
                  </a:lnTo>
                  <a:lnTo>
                    <a:pt x="45" y="1231"/>
                  </a:lnTo>
                  <a:lnTo>
                    <a:pt x="53" y="1262"/>
                  </a:lnTo>
                  <a:lnTo>
                    <a:pt x="61" y="1289"/>
                  </a:lnTo>
                  <a:lnTo>
                    <a:pt x="70" y="1312"/>
                  </a:lnTo>
                  <a:lnTo>
                    <a:pt x="78" y="1330"/>
                  </a:lnTo>
                  <a:lnTo>
                    <a:pt x="87" y="1343"/>
                  </a:lnTo>
                  <a:lnTo>
                    <a:pt x="97" y="1351"/>
                  </a:lnTo>
                  <a:lnTo>
                    <a:pt x="106" y="1353"/>
                  </a:lnTo>
                  <a:lnTo>
                    <a:pt x="115" y="1351"/>
                  </a:lnTo>
                  <a:lnTo>
                    <a:pt x="124" y="1343"/>
                  </a:lnTo>
                  <a:lnTo>
                    <a:pt x="133" y="1330"/>
                  </a:lnTo>
                  <a:lnTo>
                    <a:pt x="142" y="1312"/>
                  </a:lnTo>
                  <a:lnTo>
                    <a:pt x="150" y="1289"/>
                  </a:lnTo>
                  <a:lnTo>
                    <a:pt x="159" y="1262"/>
                  </a:lnTo>
                  <a:lnTo>
                    <a:pt x="167" y="1231"/>
                  </a:lnTo>
                  <a:lnTo>
                    <a:pt x="174" y="1195"/>
                  </a:lnTo>
                  <a:lnTo>
                    <a:pt x="181" y="1155"/>
                  </a:lnTo>
                  <a:lnTo>
                    <a:pt x="187" y="1112"/>
                  </a:lnTo>
                  <a:lnTo>
                    <a:pt x="193" y="1064"/>
                  </a:lnTo>
                  <a:lnTo>
                    <a:pt x="198" y="1015"/>
                  </a:lnTo>
                  <a:lnTo>
                    <a:pt x="202" y="962"/>
                  </a:lnTo>
                  <a:lnTo>
                    <a:pt x="205" y="908"/>
                  </a:lnTo>
                  <a:lnTo>
                    <a:pt x="208" y="851"/>
                  </a:lnTo>
                  <a:lnTo>
                    <a:pt x="210" y="794"/>
                  </a:lnTo>
                  <a:lnTo>
                    <a:pt x="211" y="735"/>
                  </a:lnTo>
                  <a:lnTo>
                    <a:pt x="212" y="677"/>
                  </a:lnTo>
                </a:path>
              </a:pathLst>
            </a:custGeom>
            <a:noFill/>
            <a:ln w="12700" cap="rnd" cmpd="sng">
              <a:solidFill>
                <a:srgbClr val="000000"/>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23" name="Freeform 9"/>
            <p:cNvSpPr>
              <a:spLocks/>
            </p:cNvSpPr>
            <p:nvPr/>
          </p:nvSpPr>
          <p:spPr bwMode="auto">
            <a:xfrm>
              <a:off x="6075363" y="3263900"/>
              <a:ext cx="338137" cy="2149475"/>
            </a:xfrm>
            <a:custGeom>
              <a:avLst/>
              <a:gdLst>
                <a:gd name="T0" fmla="*/ 334962 w 213"/>
                <a:gd name="T1" fmla="*/ 979488 h 1354"/>
                <a:gd name="T2" fmla="*/ 330200 w 213"/>
                <a:gd name="T3" fmla="*/ 795338 h 1354"/>
                <a:gd name="T4" fmla="*/ 320675 w 213"/>
                <a:gd name="T5" fmla="*/ 619125 h 1354"/>
                <a:gd name="T6" fmla="*/ 306387 w 213"/>
                <a:gd name="T7" fmla="*/ 457200 h 1354"/>
                <a:gd name="T8" fmla="*/ 287337 w 213"/>
                <a:gd name="T9" fmla="*/ 314325 h 1354"/>
                <a:gd name="T10" fmla="*/ 265112 w 213"/>
                <a:gd name="T11" fmla="*/ 193675 h 1354"/>
                <a:gd name="T12" fmla="*/ 239712 w 213"/>
                <a:gd name="T13" fmla="*/ 100013 h 1354"/>
                <a:gd name="T14" fmla="*/ 211137 w 213"/>
                <a:gd name="T15" fmla="*/ 34925 h 1354"/>
                <a:gd name="T16" fmla="*/ 182562 w 213"/>
                <a:gd name="T17" fmla="*/ 3175 h 1354"/>
                <a:gd name="T18" fmla="*/ 153987 w 213"/>
                <a:gd name="T19" fmla="*/ 3175 h 1354"/>
                <a:gd name="T20" fmla="*/ 125412 w 213"/>
                <a:gd name="T21" fmla="*/ 34925 h 1354"/>
                <a:gd name="T22" fmla="*/ 96837 w 213"/>
                <a:gd name="T23" fmla="*/ 100013 h 1354"/>
                <a:gd name="T24" fmla="*/ 73025 w 213"/>
                <a:gd name="T25" fmla="*/ 193675 h 1354"/>
                <a:gd name="T26" fmla="*/ 49212 w 213"/>
                <a:gd name="T27" fmla="*/ 314325 h 1354"/>
                <a:gd name="T28" fmla="*/ 31750 w 213"/>
                <a:gd name="T29" fmla="*/ 457200 h 1354"/>
                <a:gd name="T30" fmla="*/ 15875 w 213"/>
                <a:gd name="T31" fmla="*/ 619125 h 1354"/>
                <a:gd name="T32" fmla="*/ 6350 w 213"/>
                <a:gd name="T33" fmla="*/ 795338 h 1354"/>
                <a:gd name="T34" fmla="*/ 0 w 213"/>
                <a:gd name="T35" fmla="*/ 979488 h 1354"/>
                <a:gd name="T36" fmla="*/ 0 w 213"/>
                <a:gd name="T37" fmla="*/ 1166813 h 1354"/>
                <a:gd name="T38" fmla="*/ 6350 w 213"/>
                <a:gd name="T39" fmla="*/ 1350963 h 1354"/>
                <a:gd name="T40" fmla="*/ 15875 w 213"/>
                <a:gd name="T41" fmla="*/ 1527175 h 1354"/>
                <a:gd name="T42" fmla="*/ 31750 w 213"/>
                <a:gd name="T43" fmla="*/ 1689100 h 1354"/>
                <a:gd name="T44" fmla="*/ 49212 w 213"/>
                <a:gd name="T45" fmla="*/ 1833563 h 1354"/>
                <a:gd name="T46" fmla="*/ 73025 w 213"/>
                <a:gd name="T47" fmla="*/ 1954213 h 1354"/>
                <a:gd name="T48" fmla="*/ 96837 w 213"/>
                <a:gd name="T49" fmla="*/ 2046288 h 1354"/>
                <a:gd name="T50" fmla="*/ 125412 w 213"/>
                <a:gd name="T51" fmla="*/ 2111375 h 1354"/>
                <a:gd name="T52" fmla="*/ 153987 w 213"/>
                <a:gd name="T53" fmla="*/ 2144713 h 1354"/>
                <a:gd name="T54" fmla="*/ 182562 w 213"/>
                <a:gd name="T55" fmla="*/ 2144713 h 1354"/>
                <a:gd name="T56" fmla="*/ 211137 w 213"/>
                <a:gd name="T57" fmla="*/ 2111375 h 1354"/>
                <a:gd name="T58" fmla="*/ 239712 w 213"/>
                <a:gd name="T59" fmla="*/ 2046288 h 1354"/>
                <a:gd name="T60" fmla="*/ 265112 w 213"/>
                <a:gd name="T61" fmla="*/ 1954213 h 1354"/>
                <a:gd name="T62" fmla="*/ 287337 w 213"/>
                <a:gd name="T63" fmla="*/ 1833563 h 1354"/>
                <a:gd name="T64" fmla="*/ 306387 w 213"/>
                <a:gd name="T65" fmla="*/ 1689100 h 1354"/>
                <a:gd name="T66" fmla="*/ 320675 w 213"/>
                <a:gd name="T67" fmla="*/ 1527175 h 1354"/>
                <a:gd name="T68" fmla="*/ 330200 w 213"/>
                <a:gd name="T69" fmla="*/ 1350963 h 1354"/>
                <a:gd name="T70" fmla="*/ 334962 w 213"/>
                <a:gd name="T71" fmla="*/ 1166813 h 1354"/>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213" h="1354">
                  <a:moveTo>
                    <a:pt x="212" y="677"/>
                  </a:moveTo>
                  <a:lnTo>
                    <a:pt x="211" y="617"/>
                  </a:lnTo>
                  <a:lnTo>
                    <a:pt x="210" y="559"/>
                  </a:lnTo>
                  <a:lnTo>
                    <a:pt x="208" y="501"/>
                  </a:lnTo>
                  <a:lnTo>
                    <a:pt x="205" y="445"/>
                  </a:lnTo>
                  <a:lnTo>
                    <a:pt x="202" y="390"/>
                  </a:lnTo>
                  <a:lnTo>
                    <a:pt x="198" y="338"/>
                  </a:lnTo>
                  <a:lnTo>
                    <a:pt x="193" y="288"/>
                  </a:lnTo>
                  <a:lnTo>
                    <a:pt x="187" y="241"/>
                  </a:lnTo>
                  <a:lnTo>
                    <a:pt x="181" y="198"/>
                  </a:lnTo>
                  <a:lnTo>
                    <a:pt x="174" y="158"/>
                  </a:lnTo>
                  <a:lnTo>
                    <a:pt x="167" y="122"/>
                  </a:lnTo>
                  <a:lnTo>
                    <a:pt x="159" y="90"/>
                  </a:lnTo>
                  <a:lnTo>
                    <a:pt x="151" y="63"/>
                  </a:lnTo>
                  <a:lnTo>
                    <a:pt x="142" y="40"/>
                  </a:lnTo>
                  <a:lnTo>
                    <a:pt x="133" y="22"/>
                  </a:lnTo>
                  <a:lnTo>
                    <a:pt x="124" y="10"/>
                  </a:lnTo>
                  <a:lnTo>
                    <a:pt x="115" y="2"/>
                  </a:lnTo>
                  <a:lnTo>
                    <a:pt x="106" y="0"/>
                  </a:lnTo>
                  <a:lnTo>
                    <a:pt x="97" y="2"/>
                  </a:lnTo>
                  <a:lnTo>
                    <a:pt x="88" y="10"/>
                  </a:lnTo>
                  <a:lnTo>
                    <a:pt x="79" y="22"/>
                  </a:lnTo>
                  <a:lnTo>
                    <a:pt x="70" y="40"/>
                  </a:lnTo>
                  <a:lnTo>
                    <a:pt x="61" y="63"/>
                  </a:lnTo>
                  <a:lnTo>
                    <a:pt x="53" y="90"/>
                  </a:lnTo>
                  <a:lnTo>
                    <a:pt x="46" y="122"/>
                  </a:lnTo>
                  <a:lnTo>
                    <a:pt x="38" y="158"/>
                  </a:lnTo>
                  <a:lnTo>
                    <a:pt x="31" y="198"/>
                  </a:lnTo>
                  <a:lnTo>
                    <a:pt x="25" y="241"/>
                  </a:lnTo>
                  <a:lnTo>
                    <a:pt x="20" y="288"/>
                  </a:lnTo>
                  <a:lnTo>
                    <a:pt x="14" y="338"/>
                  </a:lnTo>
                  <a:lnTo>
                    <a:pt x="10" y="390"/>
                  </a:lnTo>
                  <a:lnTo>
                    <a:pt x="7" y="445"/>
                  </a:lnTo>
                  <a:lnTo>
                    <a:pt x="4" y="501"/>
                  </a:lnTo>
                  <a:lnTo>
                    <a:pt x="2" y="559"/>
                  </a:lnTo>
                  <a:lnTo>
                    <a:pt x="0" y="617"/>
                  </a:lnTo>
                  <a:lnTo>
                    <a:pt x="0" y="677"/>
                  </a:lnTo>
                  <a:lnTo>
                    <a:pt x="0" y="735"/>
                  </a:lnTo>
                  <a:lnTo>
                    <a:pt x="2" y="794"/>
                  </a:lnTo>
                  <a:lnTo>
                    <a:pt x="4" y="851"/>
                  </a:lnTo>
                  <a:lnTo>
                    <a:pt x="7" y="908"/>
                  </a:lnTo>
                  <a:lnTo>
                    <a:pt x="10" y="962"/>
                  </a:lnTo>
                  <a:lnTo>
                    <a:pt x="14" y="1015"/>
                  </a:lnTo>
                  <a:lnTo>
                    <a:pt x="20" y="1064"/>
                  </a:lnTo>
                  <a:lnTo>
                    <a:pt x="25" y="1112"/>
                  </a:lnTo>
                  <a:lnTo>
                    <a:pt x="31" y="1155"/>
                  </a:lnTo>
                  <a:lnTo>
                    <a:pt x="38" y="1195"/>
                  </a:lnTo>
                  <a:lnTo>
                    <a:pt x="46" y="1231"/>
                  </a:lnTo>
                  <a:lnTo>
                    <a:pt x="53" y="1262"/>
                  </a:lnTo>
                  <a:lnTo>
                    <a:pt x="61" y="1289"/>
                  </a:lnTo>
                  <a:lnTo>
                    <a:pt x="70" y="1312"/>
                  </a:lnTo>
                  <a:lnTo>
                    <a:pt x="79" y="1330"/>
                  </a:lnTo>
                  <a:lnTo>
                    <a:pt x="88" y="1343"/>
                  </a:lnTo>
                  <a:lnTo>
                    <a:pt x="97" y="1351"/>
                  </a:lnTo>
                  <a:lnTo>
                    <a:pt x="106" y="1353"/>
                  </a:lnTo>
                  <a:lnTo>
                    <a:pt x="115" y="1351"/>
                  </a:lnTo>
                  <a:lnTo>
                    <a:pt x="124" y="1343"/>
                  </a:lnTo>
                  <a:lnTo>
                    <a:pt x="133" y="1330"/>
                  </a:lnTo>
                  <a:lnTo>
                    <a:pt x="142" y="1312"/>
                  </a:lnTo>
                  <a:lnTo>
                    <a:pt x="151" y="1289"/>
                  </a:lnTo>
                  <a:lnTo>
                    <a:pt x="159" y="1262"/>
                  </a:lnTo>
                  <a:lnTo>
                    <a:pt x="167" y="1231"/>
                  </a:lnTo>
                  <a:lnTo>
                    <a:pt x="174" y="1195"/>
                  </a:lnTo>
                  <a:lnTo>
                    <a:pt x="181" y="1155"/>
                  </a:lnTo>
                  <a:lnTo>
                    <a:pt x="187" y="1112"/>
                  </a:lnTo>
                  <a:lnTo>
                    <a:pt x="193" y="1064"/>
                  </a:lnTo>
                  <a:lnTo>
                    <a:pt x="198" y="1015"/>
                  </a:lnTo>
                  <a:lnTo>
                    <a:pt x="202" y="962"/>
                  </a:lnTo>
                  <a:lnTo>
                    <a:pt x="205" y="908"/>
                  </a:lnTo>
                  <a:lnTo>
                    <a:pt x="208" y="851"/>
                  </a:lnTo>
                  <a:lnTo>
                    <a:pt x="210" y="794"/>
                  </a:lnTo>
                  <a:lnTo>
                    <a:pt x="211" y="735"/>
                  </a:lnTo>
                  <a:lnTo>
                    <a:pt x="212" y="677"/>
                  </a:lnTo>
                </a:path>
              </a:pathLst>
            </a:custGeom>
            <a:noFill/>
            <a:ln w="12700" cap="rnd" cmpd="sng">
              <a:solidFill>
                <a:srgbClr val="000000"/>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24" name="Freeform 10"/>
            <p:cNvSpPr>
              <a:spLocks/>
            </p:cNvSpPr>
            <p:nvPr/>
          </p:nvSpPr>
          <p:spPr bwMode="auto">
            <a:xfrm>
              <a:off x="6726238" y="3279775"/>
              <a:ext cx="338137" cy="2149475"/>
            </a:xfrm>
            <a:custGeom>
              <a:avLst/>
              <a:gdLst>
                <a:gd name="T0" fmla="*/ 334962 w 213"/>
                <a:gd name="T1" fmla="*/ 979488 h 1354"/>
                <a:gd name="T2" fmla="*/ 330200 w 213"/>
                <a:gd name="T3" fmla="*/ 795338 h 1354"/>
                <a:gd name="T4" fmla="*/ 320675 w 213"/>
                <a:gd name="T5" fmla="*/ 619125 h 1354"/>
                <a:gd name="T6" fmla="*/ 306387 w 213"/>
                <a:gd name="T7" fmla="*/ 457200 h 1354"/>
                <a:gd name="T8" fmla="*/ 287337 w 213"/>
                <a:gd name="T9" fmla="*/ 314325 h 1354"/>
                <a:gd name="T10" fmla="*/ 265112 w 213"/>
                <a:gd name="T11" fmla="*/ 193675 h 1354"/>
                <a:gd name="T12" fmla="*/ 238125 w 213"/>
                <a:gd name="T13" fmla="*/ 100013 h 1354"/>
                <a:gd name="T14" fmla="*/ 211137 w 213"/>
                <a:gd name="T15" fmla="*/ 34925 h 1354"/>
                <a:gd name="T16" fmla="*/ 182562 w 213"/>
                <a:gd name="T17" fmla="*/ 3175 h 1354"/>
                <a:gd name="T18" fmla="*/ 152400 w 213"/>
                <a:gd name="T19" fmla="*/ 3175 h 1354"/>
                <a:gd name="T20" fmla="*/ 123825 w 213"/>
                <a:gd name="T21" fmla="*/ 34925 h 1354"/>
                <a:gd name="T22" fmla="*/ 96837 w 213"/>
                <a:gd name="T23" fmla="*/ 100013 h 1354"/>
                <a:gd name="T24" fmla="*/ 71437 w 213"/>
                <a:gd name="T25" fmla="*/ 193675 h 1354"/>
                <a:gd name="T26" fmla="*/ 49212 w 213"/>
                <a:gd name="T27" fmla="*/ 314325 h 1354"/>
                <a:gd name="T28" fmla="*/ 30162 w 213"/>
                <a:gd name="T29" fmla="*/ 457200 h 1354"/>
                <a:gd name="T30" fmla="*/ 15875 w 213"/>
                <a:gd name="T31" fmla="*/ 619125 h 1354"/>
                <a:gd name="T32" fmla="*/ 4762 w 213"/>
                <a:gd name="T33" fmla="*/ 795338 h 1354"/>
                <a:gd name="T34" fmla="*/ 0 w 213"/>
                <a:gd name="T35" fmla="*/ 979488 h 1354"/>
                <a:gd name="T36" fmla="*/ 0 w 213"/>
                <a:gd name="T37" fmla="*/ 1166813 h 1354"/>
                <a:gd name="T38" fmla="*/ 4762 w 213"/>
                <a:gd name="T39" fmla="*/ 1350963 h 1354"/>
                <a:gd name="T40" fmla="*/ 15875 w 213"/>
                <a:gd name="T41" fmla="*/ 1527175 h 1354"/>
                <a:gd name="T42" fmla="*/ 30162 w 213"/>
                <a:gd name="T43" fmla="*/ 1689100 h 1354"/>
                <a:gd name="T44" fmla="*/ 49212 w 213"/>
                <a:gd name="T45" fmla="*/ 1833563 h 1354"/>
                <a:gd name="T46" fmla="*/ 71437 w 213"/>
                <a:gd name="T47" fmla="*/ 1954213 h 1354"/>
                <a:gd name="T48" fmla="*/ 96837 w 213"/>
                <a:gd name="T49" fmla="*/ 2046288 h 1354"/>
                <a:gd name="T50" fmla="*/ 123825 w 213"/>
                <a:gd name="T51" fmla="*/ 2111375 h 1354"/>
                <a:gd name="T52" fmla="*/ 152400 w 213"/>
                <a:gd name="T53" fmla="*/ 2144713 h 1354"/>
                <a:gd name="T54" fmla="*/ 182562 w 213"/>
                <a:gd name="T55" fmla="*/ 2144713 h 1354"/>
                <a:gd name="T56" fmla="*/ 211137 w 213"/>
                <a:gd name="T57" fmla="*/ 2111375 h 1354"/>
                <a:gd name="T58" fmla="*/ 238125 w 213"/>
                <a:gd name="T59" fmla="*/ 2046288 h 1354"/>
                <a:gd name="T60" fmla="*/ 265112 w 213"/>
                <a:gd name="T61" fmla="*/ 1954213 h 1354"/>
                <a:gd name="T62" fmla="*/ 287337 w 213"/>
                <a:gd name="T63" fmla="*/ 1833563 h 1354"/>
                <a:gd name="T64" fmla="*/ 306387 w 213"/>
                <a:gd name="T65" fmla="*/ 1689100 h 1354"/>
                <a:gd name="T66" fmla="*/ 320675 w 213"/>
                <a:gd name="T67" fmla="*/ 1527175 h 1354"/>
                <a:gd name="T68" fmla="*/ 330200 w 213"/>
                <a:gd name="T69" fmla="*/ 1350963 h 1354"/>
                <a:gd name="T70" fmla="*/ 334962 w 213"/>
                <a:gd name="T71" fmla="*/ 1166813 h 1354"/>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213" h="1354">
                  <a:moveTo>
                    <a:pt x="212" y="677"/>
                  </a:moveTo>
                  <a:lnTo>
                    <a:pt x="211" y="617"/>
                  </a:lnTo>
                  <a:lnTo>
                    <a:pt x="210" y="559"/>
                  </a:lnTo>
                  <a:lnTo>
                    <a:pt x="208" y="501"/>
                  </a:lnTo>
                  <a:lnTo>
                    <a:pt x="205" y="445"/>
                  </a:lnTo>
                  <a:lnTo>
                    <a:pt x="202" y="390"/>
                  </a:lnTo>
                  <a:lnTo>
                    <a:pt x="197" y="338"/>
                  </a:lnTo>
                  <a:lnTo>
                    <a:pt x="193" y="288"/>
                  </a:lnTo>
                  <a:lnTo>
                    <a:pt x="187" y="241"/>
                  </a:lnTo>
                  <a:lnTo>
                    <a:pt x="181" y="198"/>
                  </a:lnTo>
                  <a:lnTo>
                    <a:pt x="174" y="158"/>
                  </a:lnTo>
                  <a:lnTo>
                    <a:pt x="167" y="122"/>
                  </a:lnTo>
                  <a:lnTo>
                    <a:pt x="159" y="90"/>
                  </a:lnTo>
                  <a:lnTo>
                    <a:pt x="150" y="63"/>
                  </a:lnTo>
                  <a:lnTo>
                    <a:pt x="142" y="40"/>
                  </a:lnTo>
                  <a:lnTo>
                    <a:pt x="133" y="22"/>
                  </a:lnTo>
                  <a:lnTo>
                    <a:pt x="124" y="10"/>
                  </a:lnTo>
                  <a:lnTo>
                    <a:pt x="115" y="2"/>
                  </a:lnTo>
                  <a:lnTo>
                    <a:pt x="106" y="0"/>
                  </a:lnTo>
                  <a:lnTo>
                    <a:pt x="96" y="2"/>
                  </a:lnTo>
                  <a:lnTo>
                    <a:pt x="87" y="10"/>
                  </a:lnTo>
                  <a:lnTo>
                    <a:pt x="78" y="22"/>
                  </a:lnTo>
                  <a:lnTo>
                    <a:pt x="70" y="40"/>
                  </a:lnTo>
                  <a:lnTo>
                    <a:pt x="61" y="63"/>
                  </a:lnTo>
                  <a:lnTo>
                    <a:pt x="53" y="90"/>
                  </a:lnTo>
                  <a:lnTo>
                    <a:pt x="45" y="122"/>
                  </a:lnTo>
                  <a:lnTo>
                    <a:pt x="38" y="158"/>
                  </a:lnTo>
                  <a:lnTo>
                    <a:pt x="31" y="198"/>
                  </a:lnTo>
                  <a:lnTo>
                    <a:pt x="24" y="241"/>
                  </a:lnTo>
                  <a:lnTo>
                    <a:pt x="19" y="288"/>
                  </a:lnTo>
                  <a:lnTo>
                    <a:pt x="14" y="338"/>
                  </a:lnTo>
                  <a:lnTo>
                    <a:pt x="10" y="390"/>
                  </a:lnTo>
                  <a:lnTo>
                    <a:pt x="6" y="445"/>
                  </a:lnTo>
                  <a:lnTo>
                    <a:pt x="3" y="501"/>
                  </a:lnTo>
                  <a:lnTo>
                    <a:pt x="1" y="559"/>
                  </a:lnTo>
                  <a:lnTo>
                    <a:pt x="0" y="617"/>
                  </a:lnTo>
                  <a:lnTo>
                    <a:pt x="0" y="677"/>
                  </a:lnTo>
                  <a:lnTo>
                    <a:pt x="0" y="735"/>
                  </a:lnTo>
                  <a:lnTo>
                    <a:pt x="1" y="794"/>
                  </a:lnTo>
                  <a:lnTo>
                    <a:pt x="3" y="851"/>
                  </a:lnTo>
                  <a:lnTo>
                    <a:pt x="6" y="908"/>
                  </a:lnTo>
                  <a:lnTo>
                    <a:pt x="10" y="962"/>
                  </a:lnTo>
                  <a:lnTo>
                    <a:pt x="14" y="1015"/>
                  </a:lnTo>
                  <a:lnTo>
                    <a:pt x="19" y="1064"/>
                  </a:lnTo>
                  <a:lnTo>
                    <a:pt x="24" y="1112"/>
                  </a:lnTo>
                  <a:lnTo>
                    <a:pt x="31" y="1155"/>
                  </a:lnTo>
                  <a:lnTo>
                    <a:pt x="38" y="1195"/>
                  </a:lnTo>
                  <a:lnTo>
                    <a:pt x="45" y="1231"/>
                  </a:lnTo>
                  <a:lnTo>
                    <a:pt x="53" y="1262"/>
                  </a:lnTo>
                  <a:lnTo>
                    <a:pt x="61" y="1289"/>
                  </a:lnTo>
                  <a:lnTo>
                    <a:pt x="70" y="1312"/>
                  </a:lnTo>
                  <a:lnTo>
                    <a:pt x="78" y="1330"/>
                  </a:lnTo>
                  <a:lnTo>
                    <a:pt x="87" y="1343"/>
                  </a:lnTo>
                  <a:lnTo>
                    <a:pt x="96" y="1351"/>
                  </a:lnTo>
                  <a:lnTo>
                    <a:pt x="106" y="1353"/>
                  </a:lnTo>
                  <a:lnTo>
                    <a:pt x="115" y="1351"/>
                  </a:lnTo>
                  <a:lnTo>
                    <a:pt x="124" y="1343"/>
                  </a:lnTo>
                  <a:lnTo>
                    <a:pt x="133" y="1330"/>
                  </a:lnTo>
                  <a:lnTo>
                    <a:pt x="142" y="1312"/>
                  </a:lnTo>
                  <a:lnTo>
                    <a:pt x="150" y="1289"/>
                  </a:lnTo>
                  <a:lnTo>
                    <a:pt x="159" y="1262"/>
                  </a:lnTo>
                  <a:lnTo>
                    <a:pt x="167" y="1231"/>
                  </a:lnTo>
                  <a:lnTo>
                    <a:pt x="174" y="1195"/>
                  </a:lnTo>
                  <a:lnTo>
                    <a:pt x="181" y="1155"/>
                  </a:lnTo>
                  <a:lnTo>
                    <a:pt x="187" y="1112"/>
                  </a:lnTo>
                  <a:lnTo>
                    <a:pt x="193" y="1064"/>
                  </a:lnTo>
                  <a:lnTo>
                    <a:pt x="197" y="1015"/>
                  </a:lnTo>
                  <a:lnTo>
                    <a:pt x="202" y="962"/>
                  </a:lnTo>
                  <a:lnTo>
                    <a:pt x="205" y="908"/>
                  </a:lnTo>
                  <a:lnTo>
                    <a:pt x="208" y="851"/>
                  </a:lnTo>
                  <a:lnTo>
                    <a:pt x="210" y="794"/>
                  </a:lnTo>
                  <a:lnTo>
                    <a:pt x="211" y="735"/>
                  </a:lnTo>
                  <a:lnTo>
                    <a:pt x="212" y="677"/>
                  </a:lnTo>
                </a:path>
              </a:pathLst>
            </a:custGeom>
            <a:noFill/>
            <a:ln w="12700" cap="rnd" cmpd="sng">
              <a:solidFill>
                <a:srgbClr val="000000"/>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25" name="Freeform 11"/>
            <p:cNvSpPr>
              <a:spLocks/>
            </p:cNvSpPr>
            <p:nvPr/>
          </p:nvSpPr>
          <p:spPr bwMode="auto">
            <a:xfrm>
              <a:off x="3109913" y="3271838"/>
              <a:ext cx="338137" cy="2149475"/>
            </a:xfrm>
            <a:custGeom>
              <a:avLst/>
              <a:gdLst>
                <a:gd name="T0" fmla="*/ 334962 w 213"/>
                <a:gd name="T1" fmla="*/ 979488 h 1354"/>
                <a:gd name="T2" fmla="*/ 331787 w 213"/>
                <a:gd name="T3" fmla="*/ 795338 h 1354"/>
                <a:gd name="T4" fmla="*/ 320675 w 213"/>
                <a:gd name="T5" fmla="*/ 619125 h 1354"/>
                <a:gd name="T6" fmla="*/ 306387 w 213"/>
                <a:gd name="T7" fmla="*/ 457200 h 1354"/>
                <a:gd name="T8" fmla="*/ 287337 w 213"/>
                <a:gd name="T9" fmla="*/ 314325 h 1354"/>
                <a:gd name="T10" fmla="*/ 265112 w 213"/>
                <a:gd name="T11" fmla="*/ 193675 h 1354"/>
                <a:gd name="T12" fmla="*/ 239712 w 213"/>
                <a:gd name="T13" fmla="*/ 100013 h 1354"/>
                <a:gd name="T14" fmla="*/ 212725 w 213"/>
                <a:gd name="T15" fmla="*/ 34925 h 1354"/>
                <a:gd name="T16" fmla="*/ 182562 w 213"/>
                <a:gd name="T17" fmla="*/ 3175 h 1354"/>
                <a:gd name="T18" fmla="*/ 153987 w 213"/>
                <a:gd name="T19" fmla="*/ 3175 h 1354"/>
                <a:gd name="T20" fmla="*/ 125412 w 213"/>
                <a:gd name="T21" fmla="*/ 34925 h 1354"/>
                <a:gd name="T22" fmla="*/ 96837 w 213"/>
                <a:gd name="T23" fmla="*/ 100013 h 1354"/>
                <a:gd name="T24" fmla="*/ 73025 w 213"/>
                <a:gd name="T25" fmla="*/ 193675 h 1354"/>
                <a:gd name="T26" fmla="*/ 50800 w 213"/>
                <a:gd name="T27" fmla="*/ 314325 h 1354"/>
                <a:gd name="T28" fmla="*/ 31750 w 213"/>
                <a:gd name="T29" fmla="*/ 457200 h 1354"/>
                <a:gd name="T30" fmla="*/ 15875 w 213"/>
                <a:gd name="T31" fmla="*/ 619125 h 1354"/>
                <a:gd name="T32" fmla="*/ 6350 w 213"/>
                <a:gd name="T33" fmla="*/ 795338 h 1354"/>
                <a:gd name="T34" fmla="*/ 1587 w 213"/>
                <a:gd name="T35" fmla="*/ 979488 h 1354"/>
                <a:gd name="T36" fmla="*/ 1587 w 213"/>
                <a:gd name="T37" fmla="*/ 1166813 h 1354"/>
                <a:gd name="T38" fmla="*/ 6350 w 213"/>
                <a:gd name="T39" fmla="*/ 1350963 h 1354"/>
                <a:gd name="T40" fmla="*/ 15875 w 213"/>
                <a:gd name="T41" fmla="*/ 1527175 h 1354"/>
                <a:gd name="T42" fmla="*/ 31750 w 213"/>
                <a:gd name="T43" fmla="*/ 1689100 h 1354"/>
                <a:gd name="T44" fmla="*/ 50800 w 213"/>
                <a:gd name="T45" fmla="*/ 1833563 h 1354"/>
                <a:gd name="T46" fmla="*/ 73025 w 213"/>
                <a:gd name="T47" fmla="*/ 1954213 h 1354"/>
                <a:gd name="T48" fmla="*/ 96837 w 213"/>
                <a:gd name="T49" fmla="*/ 2046288 h 1354"/>
                <a:gd name="T50" fmla="*/ 125412 w 213"/>
                <a:gd name="T51" fmla="*/ 2111375 h 1354"/>
                <a:gd name="T52" fmla="*/ 153987 w 213"/>
                <a:gd name="T53" fmla="*/ 2144713 h 1354"/>
                <a:gd name="T54" fmla="*/ 182562 w 213"/>
                <a:gd name="T55" fmla="*/ 2144713 h 1354"/>
                <a:gd name="T56" fmla="*/ 212725 w 213"/>
                <a:gd name="T57" fmla="*/ 2111375 h 1354"/>
                <a:gd name="T58" fmla="*/ 239712 w 213"/>
                <a:gd name="T59" fmla="*/ 2046288 h 1354"/>
                <a:gd name="T60" fmla="*/ 265112 w 213"/>
                <a:gd name="T61" fmla="*/ 1954213 h 1354"/>
                <a:gd name="T62" fmla="*/ 287337 w 213"/>
                <a:gd name="T63" fmla="*/ 1833563 h 1354"/>
                <a:gd name="T64" fmla="*/ 306387 w 213"/>
                <a:gd name="T65" fmla="*/ 1689100 h 1354"/>
                <a:gd name="T66" fmla="*/ 320675 w 213"/>
                <a:gd name="T67" fmla="*/ 1527175 h 1354"/>
                <a:gd name="T68" fmla="*/ 331787 w 213"/>
                <a:gd name="T69" fmla="*/ 1350963 h 1354"/>
                <a:gd name="T70" fmla="*/ 334962 w 213"/>
                <a:gd name="T71" fmla="*/ 1166813 h 1354"/>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213" h="1354">
                  <a:moveTo>
                    <a:pt x="212" y="677"/>
                  </a:moveTo>
                  <a:lnTo>
                    <a:pt x="211" y="617"/>
                  </a:lnTo>
                  <a:lnTo>
                    <a:pt x="210" y="559"/>
                  </a:lnTo>
                  <a:lnTo>
                    <a:pt x="209" y="501"/>
                  </a:lnTo>
                  <a:lnTo>
                    <a:pt x="206" y="445"/>
                  </a:lnTo>
                  <a:lnTo>
                    <a:pt x="202" y="390"/>
                  </a:lnTo>
                  <a:lnTo>
                    <a:pt x="198" y="338"/>
                  </a:lnTo>
                  <a:lnTo>
                    <a:pt x="193" y="288"/>
                  </a:lnTo>
                  <a:lnTo>
                    <a:pt x="187" y="241"/>
                  </a:lnTo>
                  <a:lnTo>
                    <a:pt x="181" y="198"/>
                  </a:lnTo>
                  <a:lnTo>
                    <a:pt x="174" y="158"/>
                  </a:lnTo>
                  <a:lnTo>
                    <a:pt x="167" y="122"/>
                  </a:lnTo>
                  <a:lnTo>
                    <a:pt x="159" y="90"/>
                  </a:lnTo>
                  <a:lnTo>
                    <a:pt x="151" y="63"/>
                  </a:lnTo>
                  <a:lnTo>
                    <a:pt x="142" y="40"/>
                  </a:lnTo>
                  <a:lnTo>
                    <a:pt x="134" y="22"/>
                  </a:lnTo>
                  <a:lnTo>
                    <a:pt x="125" y="10"/>
                  </a:lnTo>
                  <a:lnTo>
                    <a:pt x="115" y="2"/>
                  </a:lnTo>
                  <a:lnTo>
                    <a:pt x="106" y="0"/>
                  </a:lnTo>
                  <a:lnTo>
                    <a:pt x="97" y="2"/>
                  </a:lnTo>
                  <a:lnTo>
                    <a:pt x="88" y="10"/>
                  </a:lnTo>
                  <a:lnTo>
                    <a:pt x="79" y="22"/>
                  </a:lnTo>
                  <a:lnTo>
                    <a:pt x="70" y="40"/>
                  </a:lnTo>
                  <a:lnTo>
                    <a:pt x="61" y="63"/>
                  </a:lnTo>
                  <a:lnTo>
                    <a:pt x="53" y="90"/>
                  </a:lnTo>
                  <a:lnTo>
                    <a:pt x="46" y="122"/>
                  </a:lnTo>
                  <a:lnTo>
                    <a:pt x="38" y="158"/>
                  </a:lnTo>
                  <a:lnTo>
                    <a:pt x="32" y="198"/>
                  </a:lnTo>
                  <a:lnTo>
                    <a:pt x="25" y="241"/>
                  </a:lnTo>
                  <a:lnTo>
                    <a:pt x="20" y="288"/>
                  </a:lnTo>
                  <a:lnTo>
                    <a:pt x="14" y="338"/>
                  </a:lnTo>
                  <a:lnTo>
                    <a:pt x="10" y="390"/>
                  </a:lnTo>
                  <a:lnTo>
                    <a:pt x="7" y="445"/>
                  </a:lnTo>
                  <a:lnTo>
                    <a:pt x="4" y="501"/>
                  </a:lnTo>
                  <a:lnTo>
                    <a:pt x="2" y="559"/>
                  </a:lnTo>
                  <a:lnTo>
                    <a:pt x="1" y="617"/>
                  </a:lnTo>
                  <a:lnTo>
                    <a:pt x="0" y="677"/>
                  </a:lnTo>
                  <a:lnTo>
                    <a:pt x="1" y="735"/>
                  </a:lnTo>
                  <a:lnTo>
                    <a:pt x="2" y="794"/>
                  </a:lnTo>
                  <a:lnTo>
                    <a:pt x="4" y="851"/>
                  </a:lnTo>
                  <a:lnTo>
                    <a:pt x="7" y="908"/>
                  </a:lnTo>
                  <a:lnTo>
                    <a:pt x="10" y="962"/>
                  </a:lnTo>
                  <a:lnTo>
                    <a:pt x="14" y="1015"/>
                  </a:lnTo>
                  <a:lnTo>
                    <a:pt x="20" y="1064"/>
                  </a:lnTo>
                  <a:lnTo>
                    <a:pt x="25" y="1112"/>
                  </a:lnTo>
                  <a:lnTo>
                    <a:pt x="32" y="1155"/>
                  </a:lnTo>
                  <a:lnTo>
                    <a:pt x="38" y="1195"/>
                  </a:lnTo>
                  <a:lnTo>
                    <a:pt x="46" y="1231"/>
                  </a:lnTo>
                  <a:lnTo>
                    <a:pt x="53" y="1262"/>
                  </a:lnTo>
                  <a:lnTo>
                    <a:pt x="61" y="1289"/>
                  </a:lnTo>
                  <a:lnTo>
                    <a:pt x="70" y="1312"/>
                  </a:lnTo>
                  <a:lnTo>
                    <a:pt x="79" y="1330"/>
                  </a:lnTo>
                  <a:lnTo>
                    <a:pt x="88" y="1343"/>
                  </a:lnTo>
                  <a:lnTo>
                    <a:pt x="97" y="1351"/>
                  </a:lnTo>
                  <a:lnTo>
                    <a:pt x="106" y="1353"/>
                  </a:lnTo>
                  <a:lnTo>
                    <a:pt x="115" y="1351"/>
                  </a:lnTo>
                  <a:lnTo>
                    <a:pt x="125" y="1343"/>
                  </a:lnTo>
                  <a:lnTo>
                    <a:pt x="134" y="1330"/>
                  </a:lnTo>
                  <a:lnTo>
                    <a:pt x="142" y="1312"/>
                  </a:lnTo>
                  <a:lnTo>
                    <a:pt x="151" y="1289"/>
                  </a:lnTo>
                  <a:lnTo>
                    <a:pt x="159" y="1262"/>
                  </a:lnTo>
                  <a:lnTo>
                    <a:pt x="167" y="1231"/>
                  </a:lnTo>
                  <a:lnTo>
                    <a:pt x="174" y="1195"/>
                  </a:lnTo>
                  <a:lnTo>
                    <a:pt x="181" y="1155"/>
                  </a:lnTo>
                  <a:lnTo>
                    <a:pt x="187" y="1112"/>
                  </a:lnTo>
                  <a:lnTo>
                    <a:pt x="193" y="1064"/>
                  </a:lnTo>
                  <a:lnTo>
                    <a:pt x="198" y="1015"/>
                  </a:lnTo>
                  <a:lnTo>
                    <a:pt x="202" y="962"/>
                  </a:lnTo>
                  <a:lnTo>
                    <a:pt x="206" y="908"/>
                  </a:lnTo>
                  <a:lnTo>
                    <a:pt x="209" y="851"/>
                  </a:lnTo>
                  <a:lnTo>
                    <a:pt x="210" y="794"/>
                  </a:lnTo>
                  <a:lnTo>
                    <a:pt x="211" y="735"/>
                  </a:lnTo>
                  <a:lnTo>
                    <a:pt x="212" y="677"/>
                  </a:lnTo>
                </a:path>
              </a:pathLst>
            </a:custGeom>
            <a:noFill/>
            <a:ln w="12700" cap="rnd" cmpd="sng">
              <a:solidFill>
                <a:srgbClr val="000000"/>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26" name="Rectangle 12"/>
            <p:cNvSpPr>
              <a:spLocks noChangeArrowheads="1"/>
            </p:cNvSpPr>
            <p:nvPr/>
          </p:nvSpPr>
          <p:spPr bwMode="auto">
            <a:xfrm>
              <a:off x="7342188" y="5472113"/>
              <a:ext cx="1546225" cy="333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sz="1600" b="1">
                  <a:solidFill>
                    <a:schemeClr val="accent2"/>
                  </a:solidFill>
                  <a:latin typeface="Arial" charset="0"/>
                </a:rPr>
                <a:t>Many-to-Many</a:t>
              </a:r>
            </a:p>
          </p:txBody>
        </p:sp>
        <p:sp>
          <p:nvSpPr>
            <p:cNvPr id="227" name="Freeform 13"/>
            <p:cNvSpPr>
              <a:spLocks/>
            </p:cNvSpPr>
            <p:nvPr/>
          </p:nvSpPr>
          <p:spPr bwMode="auto">
            <a:xfrm>
              <a:off x="7558088" y="3263900"/>
              <a:ext cx="338137" cy="2149475"/>
            </a:xfrm>
            <a:custGeom>
              <a:avLst/>
              <a:gdLst>
                <a:gd name="T0" fmla="*/ 334962 w 213"/>
                <a:gd name="T1" fmla="*/ 979488 h 1354"/>
                <a:gd name="T2" fmla="*/ 330200 w 213"/>
                <a:gd name="T3" fmla="*/ 795338 h 1354"/>
                <a:gd name="T4" fmla="*/ 320675 w 213"/>
                <a:gd name="T5" fmla="*/ 619125 h 1354"/>
                <a:gd name="T6" fmla="*/ 306387 w 213"/>
                <a:gd name="T7" fmla="*/ 457200 h 1354"/>
                <a:gd name="T8" fmla="*/ 287337 w 213"/>
                <a:gd name="T9" fmla="*/ 314325 h 1354"/>
                <a:gd name="T10" fmla="*/ 265112 w 213"/>
                <a:gd name="T11" fmla="*/ 193675 h 1354"/>
                <a:gd name="T12" fmla="*/ 239712 w 213"/>
                <a:gd name="T13" fmla="*/ 100013 h 1354"/>
                <a:gd name="T14" fmla="*/ 211137 w 213"/>
                <a:gd name="T15" fmla="*/ 34925 h 1354"/>
                <a:gd name="T16" fmla="*/ 182562 w 213"/>
                <a:gd name="T17" fmla="*/ 3175 h 1354"/>
                <a:gd name="T18" fmla="*/ 153987 w 213"/>
                <a:gd name="T19" fmla="*/ 3175 h 1354"/>
                <a:gd name="T20" fmla="*/ 125412 w 213"/>
                <a:gd name="T21" fmla="*/ 34925 h 1354"/>
                <a:gd name="T22" fmla="*/ 96837 w 213"/>
                <a:gd name="T23" fmla="*/ 100013 h 1354"/>
                <a:gd name="T24" fmla="*/ 71437 w 213"/>
                <a:gd name="T25" fmla="*/ 193675 h 1354"/>
                <a:gd name="T26" fmla="*/ 49212 w 213"/>
                <a:gd name="T27" fmla="*/ 314325 h 1354"/>
                <a:gd name="T28" fmla="*/ 30162 w 213"/>
                <a:gd name="T29" fmla="*/ 457200 h 1354"/>
                <a:gd name="T30" fmla="*/ 15875 w 213"/>
                <a:gd name="T31" fmla="*/ 619125 h 1354"/>
                <a:gd name="T32" fmla="*/ 6350 w 213"/>
                <a:gd name="T33" fmla="*/ 795338 h 1354"/>
                <a:gd name="T34" fmla="*/ 0 w 213"/>
                <a:gd name="T35" fmla="*/ 979488 h 1354"/>
                <a:gd name="T36" fmla="*/ 0 w 213"/>
                <a:gd name="T37" fmla="*/ 1166813 h 1354"/>
                <a:gd name="T38" fmla="*/ 6350 w 213"/>
                <a:gd name="T39" fmla="*/ 1350963 h 1354"/>
                <a:gd name="T40" fmla="*/ 15875 w 213"/>
                <a:gd name="T41" fmla="*/ 1527175 h 1354"/>
                <a:gd name="T42" fmla="*/ 30162 w 213"/>
                <a:gd name="T43" fmla="*/ 1689100 h 1354"/>
                <a:gd name="T44" fmla="*/ 49212 w 213"/>
                <a:gd name="T45" fmla="*/ 1833563 h 1354"/>
                <a:gd name="T46" fmla="*/ 71437 w 213"/>
                <a:gd name="T47" fmla="*/ 1954213 h 1354"/>
                <a:gd name="T48" fmla="*/ 96837 w 213"/>
                <a:gd name="T49" fmla="*/ 2046288 h 1354"/>
                <a:gd name="T50" fmla="*/ 125412 w 213"/>
                <a:gd name="T51" fmla="*/ 2111375 h 1354"/>
                <a:gd name="T52" fmla="*/ 153987 w 213"/>
                <a:gd name="T53" fmla="*/ 2144713 h 1354"/>
                <a:gd name="T54" fmla="*/ 182562 w 213"/>
                <a:gd name="T55" fmla="*/ 2144713 h 1354"/>
                <a:gd name="T56" fmla="*/ 211137 w 213"/>
                <a:gd name="T57" fmla="*/ 2111375 h 1354"/>
                <a:gd name="T58" fmla="*/ 239712 w 213"/>
                <a:gd name="T59" fmla="*/ 2046288 h 1354"/>
                <a:gd name="T60" fmla="*/ 265112 w 213"/>
                <a:gd name="T61" fmla="*/ 1954213 h 1354"/>
                <a:gd name="T62" fmla="*/ 287337 w 213"/>
                <a:gd name="T63" fmla="*/ 1833563 h 1354"/>
                <a:gd name="T64" fmla="*/ 306387 w 213"/>
                <a:gd name="T65" fmla="*/ 1689100 h 1354"/>
                <a:gd name="T66" fmla="*/ 320675 w 213"/>
                <a:gd name="T67" fmla="*/ 1527175 h 1354"/>
                <a:gd name="T68" fmla="*/ 330200 w 213"/>
                <a:gd name="T69" fmla="*/ 1350963 h 1354"/>
                <a:gd name="T70" fmla="*/ 334962 w 213"/>
                <a:gd name="T71" fmla="*/ 1166813 h 1354"/>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213" h="1354">
                  <a:moveTo>
                    <a:pt x="212" y="677"/>
                  </a:moveTo>
                  <a:lnTo>
                    <a:pt x="211" y="617"/>
                  </a:lnTo>
                  <a:lnTo>
                    <a:pt x="210" y="559"/>
                  </a:lnTo>
                  <a:lnTo>
                    <a:pt x="208" y="501"/>
                  </a:lnTo>
                  <a:lnTo>
                    <a:pt x="205" y="445"/>
                  </a:lnTo>
                  <a:lnTo>
                    <a:pt x="202" y="390"/>
                  </a:lnTo>
                  <a:lnTo>
                    <a:pt x="197" y="338"/>
                  </a:lnTo>
                  <a:lnTo>
                    <a:pt x="193" y="288"/>
                  </a:lnTo>
                  <a:lnTo>
                    <a:pt x="187" y="241"/>
                  </a:lnTo>
                  <a:lnTo>
                    <a:pt x="181" y="198"/>
                  </a:lnTo>
                  <a:lnTo>
                    <a:pt x="174" y="158"/>
                  </a:lnTo>
                  <a:lnTo>
                    <a:pt x="167" y="122"/>
                  </a:lnTo>
                  <a:lnTo>
                    <a:pt x="159" y="90"/>
                  </a:lnTo>
                  <a:lnTo>
                    <a:pt x="151" y="63"/>
                  </a:lnTo>
                  <a:lnTo>
                    <a:pt x="142" y="40"/>
                  </a:lnTo>
                  <a:lnTo>
                    <a:pt x="133" y="22"/>
                  </a:lnTo>
                  <a:lnTo>
                    <a:pt x="124" y="10"/>
                  </a:lnTo>
                  <a:lnTo>
                    <a:pt x="115" y="2"/>
                  </a:lnTo>
                  <a:lnTo>
                    <a:pt x="106" y="0"/>
                  </a:lnTo>
                  <a:lnTo>
                    <a:pt x="97" y="2"/>
                  </a:lnTo>
                  <a:lnTo>
                    <a:pt x="88" y="10"/>
                  </a:lnTo>
                  <a:lnTo>
                    <a:pt x="79" y="22"/>
                  </a:lnTo>
                  <a:lnTo>
                    <a:pt x="70" y="40"/>
                  </a:lnTo>
                  <a:lnTo>
                    <a:pt x="61" y="63"/>
                  </a:lnTo>
                  <a:lnTo>
                    <a:pt x="53" y="90"/>
                  </a:lnTo>
                  <a:lnTo>
                    <a:pt x="45" y="122"/>
                  </a:lnTo>
                  <a:lnTo>
                    <a:pt x="38" y="158"/>
                  </a:lnTo>
                  <a:lnTo>
                    <a:pt x="31" y="198"/>
                  </a:lnTo>
                  <a:lnTo>
                    <a:pt x="25" y="241"/>
                  </a:lnTo>
                  <a:lnTo>
                    <a:pt x="19" y="288"/>
                  </a:lnTo>
                  <a:lnTo>
                    <a:pt x="14" y="338"/>
                  </a:lnTo>
                  <a:lnTo>
                    <a:pt x="10" y="390"/>
                  </a:lnTo>
                  <a:lnTo>
                    <a:pt x="7" y="445"/>
                  </a:lnTo>
                  <a:lnTo>
                    <a:pt x="4" y="501"/>
                  </a:lnTo>
                  <a:lnTo>
                    <a:pt x="2" y="559"/>
                  </a:lnTo>
                  <a:lnTo>
                    <a:pt x="0" y="617"/>
                  </a:lnTo>
                  <a:lnTo>
                    <a:pt x="0" y="677"/>
                  </a:lnTo>
                  <a:lnTo>
                    <a:pt x="0" y="735"/>
                  </a:lnTo>
                  <a:lnTo>
                    <a:pt x="2" y="794"/>
                  </a:lnTo>
                  <a:lnTo>
                    <a:pt x="4" y="851"/>
                  </a:lnTo>
                  <a:lnTo>
                    <a:pt x="7" y="908"/>
                  </a:lnTo>
                  <a:lnTo>
                    <a:pt x="10" y="962"/>
                  </a:lnTo>
                  <a:lnTo>
                    <a:pt x="14" y="1015"/>
                  </a:lnTo>
                  <a:lnTo>
                    <a:pt x="19" y="1064"/>
                  </a:lnTo>
                  <a:lnTo>
                    <a:pt x="25" y="1112"/>
                  </a:lnTo>
                  <a:lnTo>
                    <a:pt x="31" y="1155"/>
                  </a:lnTo>
                  <a:lnTo>
                    <a:pt x="38" y="1195"/>
                  </a:lnTo>
                  <a:lnTo>
                    <a:pt x="45" y="1231"/>
                  </a:lnTo>
                  <a:lnTo>
                    <a:pt x="53" y="1262"/>
                  </a:lnTo>
                  <a:lnTo>
                    <a:pt x="61" y="1289"/>
                  </a:lnTo>
                  <a:lnTo>
                    <a:pt x="70" y="1312"/>
                  </a:lnTo>
                  <a:lnTo>
                    <a:pt x="79" y="1330"/>
                  </a:lnTo>
                  <a:lnTo>
                    <a:pt x="88" y="1343"/>
                  </a:lnTo>
                  <a:lnTo>
                    <a:pt x="97" y="1351"/>
                  </a:lnTo>
                  <a:lnTo>
                    <a:pt x="106" y="1353"/>
                  </a:lnTo>
                  <a:lnTo>
                    <a:pt x="115" y="1351"/>
                  </a:lnTo>
                  <a:lnTo>
                    <a:pt x="124" y="1343"/>
                  </a:lnTo>
                  <a:lnTo>
                    <a:pt x="133" y="1330"/>
                  </a:lnTo>
                  <a:lnTo>
                    <a:pt x="142" y="1312"/>
                  </a:lnTo>
                  <a:lnTo>
                    <a:pt x="151" y="1289"/>
                  </a:lnTo>
                  <a:lnTo>
                    <a:pt x="159" y="1262"/>
                  </a:lnTo>
                  <a:lnTo>
                    <a:pt x="167" y="1231"/>
                  </a:lnTo>
                  <a:lnTo>
                    <a:pt x="174" y="1195"/>
                  </a:lnTo>
                  <a:lnTo>
                    <a:pt x="181" y="1155"/>
                  </a:lnTo>
                  <a:lnTo>
                    <a:pt x="187" y="1112"/>
                  </a:lnTo>
                  <a:lnTo>
                    <a:pt x="193" y="1064"/>
                  </a:lnTo>
                  <a:lnTo>
                    <a:pt x="197" y="1015"/>
                  </a:lnTo>
                  <a:lnTo>
                    <a:pt x="202" y="962"/>
                  </a:lnTo>
                  <a:lnTo>
                    <a:pt x="205" y="908"/>
                  </a:lnTo>
                  <a:lnTo>
                    <a:pt x="208" y="851"/>
                  </a:lnTo>
                  <a:lnTo>
                    <a:pt x="210" y="794"/>
                  </a:lnTo>
                  <a:lnTo>
                    <a:pt x="211" y="735"/>
                  </a:lnTo>
                  <a:lnTo>
                    <a:pt x="212" y="677"/>
                  </a:lnTo>
                </a:path>
              </a:pathLst>
            </a:custGeom>
            <a:noFill/>
            <a:ln w="12700" cap="rnd" cmpd="sng">
              <a:solidFill>
                <a:srgbClr val="000000"/>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28" name="Freeform 14"/>
            <p:cNvSpPr>
              <a:spLocks/>
            </p:cNvSpPr>
            <p:nvPr/>
          </p:nvSpPr>
          <p:spPr bwMode="auto">
            <a:xfrm>
              <a:off x="8201025" y="3263900"/>
              <a:ext cx="338138" cy="2149475"/>
            </a:xfrm>
            <a:custGeom>
              <a:avLst/>
              <a:gdLst>
                <a:gd name="T0" fmla="*/ 334963 w 213"/>
                <a:gd name="T1" fmla="*/ 979488 h 1354"/>
                <a:gd name="T2" fmla="*/ 330200 w 213"/>
                <a:gd name="T3" fmla="*/ 795338 h 1354"/>
                <a:gd name="T4" fmla="*/ 320675 w 213"/>
                <a:gd name="T5" fmla="*/ 619125 h 1354"/>
                <a:gd name="T6" fmla="*/ 304800 w 213"/>
                <a:gd name="T7" fmla="*/ 457200 h 1354"/>
                <a:gd name="T8" fmla="*/ 287338 w 213"/>
                <a:gd name="T9" fmla="*/ 314325 h 1354"/>
                <a:gd name="T10" fmla="*/ 263525 w 213"/>
                <a:gd name="T11" fmla="*/ 193675 h 1354"/>
                <a:gd name="T12" fmla="*/ 238125 w 213"/>
                <a:gd name="T13" fmla="*/ 100013 h 1354"/>
                <a:gd name="T14" fmla="*/ 211138 w 213"/>
                <a:gd name="T15" fmla="*/ 34925 h 1354"/>
                <a:gd name="T16" fmla="*/ 182563 w 213"/>
                <a:gd name="T17" fmla="*/ 3175 h 1354"/>
                <a:gd name="T18" fmla="*/ 152400 w 213"/>
                <a:gd name="T19" fmla="*/ 3175 h 1354"/>
                <a:gd name="T20" fmla="*/ 123825 w 213"/>
                <a:gd name="T21" fmla="*/ 34925 h 1354"/>
                <a:gd name="T22" fmla="*/ 96838 w 213"/>
                <a:gd name="T23" fmla="*/ 100013 h 1354"/>
                <a:gd name="T24" fmla="*/ 71438 w 213"/>
                <a:gd name="T25" fmla="*/ 193675 h 1354"/>
                <a:gd name="T26" fmla="*/ 49213 w 213"/>
                <a:gd name="T27" fmla="*/ 314325 h 1354"/>
                <a:gd name="T28" fmla="*/ 30163 w 213"/>
                <a:gd name="T29" fmla="*/ 457200 h 1354"/>
                <a:gd name="T30" fmla="*/ 15875 w 213"/>
                <a:gd name="T31" fmla="*/ 619125 h 1354"/>
                <a:gd name="T32" fmla="*/ 4763 w 213"/>
                <a:gd name="T33" fmla="*/ 795338 h 1354"/>
                <a:gd name="T34" fmla="*/ 0 w 213"/>
                <a:gd name="T35" fmla="*/ 979488 h 1354"/>
                <a:gd name="T36" fmla="*/ 0 w 213"/>
                <a:gd name="T37" fmla="*/ 1166813 h 1354"/>
                <a:gd name="T38" fmla="*/ 4763 w 213"/>
                <a:gd name="T39" fmla="*/ 1350963 h 1354"/>
                <a:gd name="T40" fmla="*/ 15875 w 213"/>
                <a:gd name="T41" fmla="*/ 1527175 h 1354"/>
                <a:gd name="T42" fmla="*/ 30163 w 213"/>
                <a:gd name="T43" fmla="*/ 1689100 h 1354"/>
                <a:gd name="T44" fmla="*/ 49213 w 213"/>
                <a:gd name="T45" fmla="*/ 1833563 h 1354"/>
                <a:gd name="T46" fmla="*/ 71438 w 213"/>
                <a:gd name="T47" fmla="*/ 1954213 h 1354"/>
                <a:gd name="T48" fmla="*/ 96838 w 213"/>
                <a:gd name="T49" fmla="*/ 2046288 h 1354"/>
                <a:gd name="T50" fmla="*/ 123825 w 213"/>
                <a:gd name="T51" fmla="*/ 2111375 h 1354"/>
                <a:gd name="T52" fmla="*/ 152400 w 213"/>
                <a:gd name="T53" fmla="*/ 2144713 h 1354"/>
                <a:gd name="T54" fmla="*/ 182563 w 213"/>
                <a:gd name="T55" fmla="*/ 2144713 h 1354"/>
                <a:gd name="T56" fmla="*/ 211138 w 213"/>
                <a:gd name="T57" fmla="*/ 2111375 h 1354"/>
                <a:gd name="T58" fmla="*/ 238125 w 213"/>
                <a:gd name="T59" fmla="*/ 2046288 h 1354"/>
                <a:gd name="T60" fmla="*/ 263525 w 213"/>
                <a:gd name="T61" fmla="*/ 1954213 h 1354"/>
                <a:gd name="T62" fmla="*/ 287338 w 213"/>
                <a:gd name="T63" fmla="*/ 1833563 h 1354"/>
                <a:gd name="T64" fmla="*/ 304800 w 213"/>
                <a:gd name="T65" fmla="*/ 1689100 h 1354"/>
                <a:gd name="T66" fmla="*/ 320675 w 213"/>
                <a:gd name="T67" fmla="*/ 1527175 h 1354"/>
                <a:gd name="T68" fmla="*/ 330200 w 213"/>
                <a:gd name="T69" fmla="*/ 1350963 h 1354"/>
                <a:gd name="T70" fmla="*/ 334963 w 213"/>
                <a:gd name="T71" fmla="*/ 1166813 h 1354"/>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213" h="1354">
                  <a:moveTo>
                    <a:pt x="212" y="677"/>
                  </a:moveTo>
                  <a:lnTo>
                    <a:pt x="211" y="617"/>
                  </a:lnTo>
                  <a:lnTo>
                    <a:pt x="210" y="559"/>
                  </a:lnTo>
                  <a:lnTo>
                    <a:pt x="208" y="501"/>
                  </a:lnTo>
                  <a:lnTo>
                    <a:pt x="205" y="445"/>
                  </a:lnTo>
                  <a:lnTo>
                    <a:pt x="202" y="390"/>
                  </a:lnTo>
                  <a:lnTo>
                    <a:pt x="197" y="338"/>
                  </a:lnTo>
                  <a:lnTo>
                    <a:pt x="192" y="288"/>
                  </a:lnTo>
                  <a:lnTo>
                    <a:pt x="187" y="241"/>
                  </a:lnTo>
                  <a:lnTo>
                    <a:pt x="181" y="198"/>
                  </a:lnTo>
                  <a:lnTo>
                    <a:pt x="174" y="158"/>
                  </a:lnTo>
                  <a:lnTo>
                    <a:pt x="166" y="122"/>
                  </a:lnTo>
                  <a:lnTo>
                    <a:pt x="159" y="90"/>
                  </a:lnTo>
                  <a:lnTo>
                    <a:pt x="150" y="63"/>
                  </a:lnTo>
                  <a:lnTo>
                    <a:pt x="142" y="40"/>
                  </a:lnTo>
                  <a:lnTo>
                    <a:pt x="133" y="22"/>
                  </a:lnTo>
                  <a:lnTo>
                    <a:pt x="124" y="10"/>
                  </a:lnTo>
                  <a:lnTo>
                    <a:pt x="115" y="2"/>
                  </a:lnTo>
                  <a:lnTo>
                    <a:pt x="106" y="0"/>
                  </a:lnTo>
                  <a:lnTo>
                    <a:pt x="96" y="2"/>
                  </a:lnTo>
                  <a:lnTo>
                    <a:pt x="87" y="10"/>
                  </a:lnTo>
                  <a:lnTo>
                    <a:pt x="78" y="22"/>
                  </a:lnTo>
                  <a:lnTo>
                    <a:pt x="69" y="40"/>
                  </a:lnTo>
                  <a:lnTo>
                    <a:pt x="61" y="63"/>
                  </a:lnTo>
                  <a:lnTo>
                    <a:pt x="53" y="90"/>
                  </a:lnTo>
                  <a:lnTo>
                    <a:pt x="45" y="122"/>
                  </a:lnTo>
                  <a:lnTo>
                    <a:pt x="38" y="158"/>
                  </a:lnTo>
                  <a:lnTo>
                    <a:pt x="31" y="198"/>
                  </a:lnTo>
                  <a:lnTo>
                    <a:pt x="24" y="241"/>
                  </a:lnTo>
                  <a:lnTo>
                    <a:pt x="19" y="288"/>
                  </a:lnTo>
                  <a:lnTo>
                    <a:pt x="14" y="338"/>
                  </a:lnTo>
                  <a:lnTo>
                    <a:pt x="10" y="390"/>
                  </a:lnTo>
                  <a:lnTo>
                    <a:pt x="6" y="445"/>
                  </a:lnTo>
                  <a:lnTo>
                    <a:pt x="3" y="501"/>
                  </a:lnTo>
                  <a:lnTo>
                    <a:pt x="1" y="559"/>
                  </a:lnTo>
                  <a:lnTo>
                    <a:pt x="0" y="617"/>
                  </a:lnTo>
                  <a:lnTo>
                    <a:pt x="0" y="677"/>
                  </a:lnTo>
                  <a:lnTo>
                    <a:pt x="0" y="735"/>
                  </a:lnTo>
                  <a:lnTo>
                    <a:pt x="1" y="794"/>
                  </a:lnTo>
                  <a:lnTo>
                    <a:pt x="3" y="851"/>
                  </a:lnTo>
                  <a:lnTo>
                    <a:pt x="6" y="908"/>
                  </a:lnTo>
                  <a:lnTo>
                    <a:pt x="10" y="962"/>
                  </a:lnTo>
                  <a:lnTo>
                    <a:pt x="14" y="1015"/>
                  </a:lnTo>
                  <a:lnTo>
                    <a:pt x="19" y="1064"/>
                  </a:lnTo>
                  <a:lnTo>
                    <a:pt x="24" y="1112"/>
                  </a:lnTo>
                  <a:lnTo>
                    <a:pt x="31" y="1155"/>
                  </a:lnTo>
                  <a:lnTo>
                    <a:pt x="38" y="1195"/>
                  </a:lnTo>
                  <a:lnTo>
                    <a:pt x="45" y="1231"/>
                  </a:lnTo>
                  <a:lnTo>
                    <a:pt x="53" y="1262"/>
                  </a:lnTo>
                  <a:lnTo>
                    <a:pt x="61" y="1289"/>
                  </a:lnTo>
                  <a:lnTo>
                    <a:pt x="69" y="1312"/>
                  </a:lnTo>
                  <a:lnTo>
                    <a:pt x="78" y="1330"/>
                  </a:lnTo>
                  <a:lnTo>
                    <a:pt x="87" y="1343"/>
                  </a:lnTo>
                  <a:lnTo>
                    <a:pt x="96" y="1351"/>
                  </a:lnTo>
                  <a:lnTo>
                    <a:pt x="106" y="1353"/>
                  </a:lnTo>
                  <a:lnTo>
                    <a:pt x="115" y="1351"/>
                  </a:lnTo>
                  <a:lnTo>
                    <a:pt x="124" y="1343"/>
                  </a:lnTo>
                  <a:lnTo>
                    <a:pt x="133" y="1330"/>
                  </a:lnTo>
                  <a:lnTo>
                    <a:pt x="142" y="1312"/>
                  </a:lnTo>
                  <a:lnTo>
                    <a:pt x="150" y="1289"/>
                  </a:lnTo>
                  <a:lnTo>
                    <a:pt x="159" y="1262"/>
                  </a:lnTo>
                  <a:lnTo>
                    <a:pt x="166" y="1231"/>
                  </a:lnTo>
                  <a:lnTo>
                    <a:pt x="174" y="1195"/>
                  </a:lnTo>
                  <a:lnTo>
                    <a:pt x="181" y="1155"/>
                  </a:lnTo>
                  <a:lnTo>
                    <a:pt x="187" y="1112"/>
                  </a:lnTo>
                  <a:lnTo>
                    <a:pt x="192" y="1064"/>
                  </a:lnTo>
                  <a:lnTo>
                    <a:pt x="197" y="1015"/>
                  </a:lnTo>
                  <a:lnTo>
                    <a:pt x="202" y="962"/>
                  </a:lnTo>
                  <a:lnTo>
                    <a:pt x="205" y="908"/>
                  </a:lnTo>
                  <a:lnTo>
                    <a:pt x="208" y="851"/>
                  </a:lnTo>
                  <a:lnTo>
                    <a:pt x="210" y="794"/>
                  </a:lnTo>
                  <a:lnTo>
                    <a:pt x="211" y="735"/>
                  </a:lnTo>
                  <a:lnTo>
                    <a:pt x="212" y="677"/>
                  </a:lnTo>
                </a:path>
              </a:pathLst>
            </a:custGeom>
            <a:noFill/>
            <a:ln w="12700" cap="rnd" cmpd="sng">
              <a:solidFill>
                <a:srgbClr val="000000"/>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29" name="Rectangle 15"/>
            <p:cNvSpPr>
              <a:spLocks noChangeArrowheads="1"/>
            </p:cNvSpPr>
            <p:nvPr/>
          </p:nvSpPr>
          <p:spPr bwMode="auto">
            <a:xfrm>
              <a:off x="3206750" y="5448300"/>
              <a:ext cx="733425" cy="333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sz="1600" b="1">
                  <a:solidFill>
                    <a:schemeClr val="accent2"/>
                  </a:solidFill>
                  <a:latin typeface="Arial" charset="0"/>
                </a:rPr>
                <a:t>1-to-1</a:t>
              </a:r>
            </a:p>
          </p:txBody>
        </p:sp>
        <p:sp>
          <p:nvSpPr>
            <p:cNvPr id="230" name="Rectangle 16"/>
            <p:cNvSpPr>
              <a:spLocks noChangeArrowheads="1"/>
            </p:cNvSpPr>
            <p:nvPr/>
          </p:nvSpPr>
          <p:spPr bwMode="auto">
            <a:xfrm>
              <a:off x="4570413" y="5448300"/>
              <a:ext cx="1128712" cy="333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sz="1600" b="1">
                  <a:solidFill>
                    <a:schemeClr val="accent2"/>
                  </a:solidFill>
                  <a:latin typeface="Arial" charset="0"/>
                </a:rPr>
                <a:t>1-to Many</a:t>
              </a:r>
            </a:p>
          </p:txBody>
        </p:sp>
        <p:sp>
          <p:nvSpPr>
            <p:cNvPr id="231" name="Rectangle 17"/>
            <p:cNvSpPr>
              <a:spLocks noChangeArrowheads="1"/>
            </p:cNvSpPr>
            <p:nvPr/>
          </p:nvSpPr>
          <p:spPr bwMode="auto">
            <a:xfrm>
              <a:off x="6021388" y="5448300"/>
              <a:ext cx="1139825" cy="333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sz="1600" b="1">
                  <a:solidFill>
                    <a:schemeClr val="accent2"/>
                  </a:solidFill>
                  <a:latin typeface="Arial" charset="0"/>
                </a:rPr>
                <a:t>Many-to-1</a:t>
              </a:r>
            </a:p>
          </p:txBody>
        </p:sp>
        <p:sp>
          <p:nvSpPr>
            <p:cNvPr id="232" name="Line 18"/>
            <p:cNvSpPr>
              <a:spLocks noChangeShapeType="1"/>
            </p:cNvSpPr>
            <p:nvPr/>
          </p:nvSpPr>
          <p:spPr bwMode="auto">
            <a:xfrm>
              <a:off x="3294063" y="3616325"/>
              <a:ext cx="609600" cy="87313"/>
            </a:xfrm>
            <a:prstGeom prst="line">
              <a:avLst/>
            </a:prstGeom>
            <a:noFill/>
            <a:ln w="12700">
              <a:solidFill>
                <a:schemeClr val="tx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33" name="Line 19"/>
            <p:cNvSpPr>
              <a:spLocks noChangeShapeType="1"/>
            </p:cNvSpPr>
            <p:nvPr/>
          </p:nvSpPr>
          <p:spPr bwMode="auto">
            <a:xfrm>
              <a:off x="3275013" y="3976688"/>
              <a:ext cx="649287" cy="127000"/>
            </a:xfrm>
            <a:prstGeom prst="line">
              <a:avLst/>
            </a:prstGeom>
            <a:noFill/>
            <a:ln w="12700">
              <a:solidFill>
                <a:schemeClr val="tx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34" name="Line 20"/>
            <p:cNvSpPr>
              <a:spLocks noChangeShapeType="1"/>
            </p:cNvSpPr>
            <p:nvPr/>
          </p:nvSpPr>
          <p:spPr bwMode="auto">
            <a:xfrm flipV="1">
              <a:off x="3246438" y="4484688"/>
              <a:ext cx="649287" cy="635000"/>
            </a:xfrm>
            <a:prstGeom prst="line">
              <a:avLst/>
            </a:prstGeom>
            <a:noFill/>
            <a:ln w="12700">
              <a:solidFill>
                <a:schemeClr val="tx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35" name="Line 21"/>
            <p:cNvSpPr>
              <a:spLocks noChangeShapeType="1"/>
            </p:cNvSpPr>
            <p:nvPr/>
          </p:nvSpPr>
          <p:spPr bwMode="auto">
            <a:xfrm>
              <a:off x="4778375" y="3595688"/>
              <a:ext cx="630238" cy="107950"/>
            </a:xfrm>
            <a:prstGeom prst="line">
              <a:avLst/>
            </a:prstGeom>
            <a:noFill/>
            <a:ln w="12700">
              <a:solidFill>
                <a:schemeClr val="tx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36" name="Line 22"/>
            <p:cNvSpPr>
              <a:spLocks noChangeShapeType="1"/>
            </p:cNvSpPr>
            <p:nvPr/>
          </p:nvSpPr>
          <p:spPr bwMode="auto">
            <a:xfrm>
              <a:off x="4759325" y="3976688"/>
              <a:ext cx="628650" cy="147637"/>
            </a:xfrm>
            <a:prstGeom prst="line">
              <a:avLst/>
            </a:prstGeom>
            <a:noFill/>
            <a:ln w="12700">
              <a:solidFill>
                <a:schemeClr val="tx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37" name="Line 23"/>
            <p:cNvSpPr>
              <a:spLocks noChangeShapeType="1"/>
            </p:cNvSpPr>
            <p:nvPr/>
          </p:nvSpPr>
          <p:spPr bwMode="auto">
            <a:xfrm>
              <a:off x="4778375" y="3997325"/>
              <a:ext cx="609600" cy="928688"/>
            </a:xfrm>
            <a:prstGeom prst="line">
              <a:avLst/>
            </a:prstGeom>
            <a:noFill/>
            <a:ln w="12700">
              <a:solidFill>
                <a:schemeClr val="tx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38" name="Line 24"/>
            <p:cNvSpPr>
              <a:spLocks noChangeShapeType="1"/>
            </p:cNvSpPr>
            <p:nvPr/>
          </p:nvSpPr>
          <p:spPr bwMode="auto">
            <a:xfrm flipH="1">
              <a:off x="4725988" y="4518025"/>
              <a:ext cx="674687" cy="588963"/>
            </a:xfrm>
            <a:prstGeom prst="line">
              <a:avLst/>
            </a:prstGeom>
            <a:noFill/>
            <a:ln w="12700">
              <a:solidFill>
                <a:schemeClr val="tx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39" name="Line 25"/>
            <p:cNvSpPr>
              <a:spLocks noChangeShapeType="1"/>
            </p:cNvSpPr>
            <p:nvPr/>
          </p:nvSpPr>
          <p:spPr bwMode="auto">
            <a:xfrm>
              <a:off x="6203950" y="3595688"/>
              <a:ext cx="708025" cy="107950"/>
            </a:xfrm>
            <a:prstGeom prst="line">
              <a:avLst/>
            </a:prstGeom>
            <a:noFill/>
            <a:ln w="12700">
              <a:solidFill>
                <a:schemeClr val="tx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40" name="Line 26"/>
            <p:cNvSpPr>
              <a:spLocks noChangeShapeType="1"/>
            </p:cNvSpPr>
            <p:nvPr/>
          </p:nvSpPr>
          <p:spPr bwMode="auto">
            <a:xfrm>
              <a:off x="6262688" y="3976688"/>
              <a:ext cx="609600" cy="107950"/>
            </a:xfrm>
            <a:prstGeom prst="line">
              <a:avLst/>
            </a:prstGeom>
            <a:noFill/>
            <a:ln w="12700">
              <a:solidFill>
                <a:schemeClr val="tx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41" name="Line 27"/>
            <p:cNvSpPr>
              <a:spLocks noChangeShapeType="1"/>
            </p:cNvSpPr>
            <p:nvPr/>
          </p:nvSpPr>
          <p:spPr bwMode="auto">
            <a:xfrm>
              <a:off x="6243638" y="4357688"/>
              <a:ext cx="649287" cy="168275"/>
            </a:xfrm>
            <a:prstGeom prst="line">
              <a:avLst/>
            </a:prstGeom>
            <a:noFill/>
            <a:ln w="12700">
              <a:solidFill>
                <a:schemeClr val="tx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42" name="Line 28"/>
            <p:cNvSpPr>
              <a:spLocks noChangeShapeType="1"/>
            </p:cNvSpPr>
            <p:nvPr/>
          </p:nvSpPr>
          <p:spPr bwMode="auto">
            <a:xfrm flipV="1">
              <a:off x="6215063" y="4465638"/>
              <a:ext cx="649287" cy="673100"/>
            </a:xfrm>
            <a:prstGeom prst="line">
              <a:avLst/>
            </a:prstGeom>
            <a:noFill/>
            <a:ln w="12700">
              <a:solidFill>
                <a:schemeClr val="tx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43" name="Line 29"/>
            <p:cNvSpPr>
              <a:spLocks noChangeShapeType="1"/>
            </p:cNvSpPr>
            <p:nvPr/>
          </p:nvSpPr>
          <p:spPr bwMode="auto">
            <a:xfrm>
              <a:off x="7707313" y="3616325"/>
              <a:ext cx="630237" cy="87313"/>
            </a:xfrm>
            <a:prstGeom prst="line">
              <a:avLst/>
            </a:prstGeom>
            <a:noFill/>
            <a:ln w="12700">
              <a:solidFill>
                <a:schemeClr val="tx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44" name="Line 30"/>
            <p:cNvSpPr>
              <a:spLocks noChangeShapeType="1"/>
            </p:cNvSpPr>
            <p:nvPr/>
          </p:nvSpPr>
          <p:spPr bwMode="auto">
            <a:xfrm>
              <a:off x="7748588" y="3997325"/>
              <a:ext cx="649287" cy="87313"/>
            </a:xfrm>
            <a:prstGeom prst="line">
              <a:avLst/>
            </a:prstGeom>
            <a:noFill/>
            <a:ln w="12700">
              <a:solidFill>
                <a:schemeClr val="tx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45" name="Line 31"/>
            <p:cNvSpPr>
              <a:spLocks noChangeShapeType="1"/>
            </p:cNvSpPr>
            <p:nvPr/>
          </p:nvSpPr>
          <p:spPr bwMode="auto">
            <a:xfrm flipV="1">
              <a:off x="7727950" y="3663950"/>
              <a:ext cx="609600" cy="1054100"/>
            </a:xfrm>
            <a:prstGeom prst="line">
              <a:avLst/>
            </a:prstGeom>
            <a:noFill/>
            <a:ln w="12700">
              <a:solidFill>
                <a:schemeClr val="tx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46" name="Line 32"/>
            <p:cNvSpPr>
              <a:spLocks noChangeShapeType="1"/>
            </p:cNvSpPr>
            <p:nvPr/>
          </p:nvSpPr>
          <p:spPr bwMode="auto">
            <a:xfrm>
              <a:off x="7707313" y="3976688"/>
              <a:ext cx="669925" cy="930275"/>
            </a:xfrm>
            <a:prstGeom prst="line">
              <a:avLst/>
            </a:prstGeom>
            <a:noFill/>
            <a:ln w="12700">
              <a:solidFill>
                <a:schemeClr val="tx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47" name="Oval 58"/>
            <p:cNvSpPr>
              <a:spLocks noChangeArrowheads="1"/>
            </p:cNvSpPr>
            <p:nvPr/>
          </p:nvSpPr>
          <p:spPr bwMode="auto">
            <a:xfrm>
              <a:off x="3208338" y="3575050"/>
              <a:ext cx="87312" cy="104775"/>
            </a:xfrm>
            <a:prstGeom prst="ellipse">
              <a:avLst/>
            </a:prstGeom>
            <a:solidFill>
              <a:schemeClr val="tx2"/>
            </a:solidFill>
            <a:ln w="12700">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48" name="Oval 59"/>
            <p:cNvSpPr>
              <a:spLocks noChangeArrowheads="1"/>
            </p:cNvSpPr>
            <p:nvPr/>
          </p:nvSpPr>
          <p:spPr bwMode="auto">
            <a:xfrm>
              <a:off x="3208338" y="3951288"/>
              <a:ext cx="87312" cy="104775"/>
            </a:xfrm>
            <a:prstGeom prst="ellipse">
              <a:avLst/>
            </a:prstGeom>
            <a:solidFill>
              <a:schemeClr val="tx2"/>
            </a:solidFill>
            <a:ln w="12700">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49" name="Oval 60"/>
            <p:cNvSpPr>
              <a:spLocks noChangeArrowheads="1"/>
            </p:cNvSpPr>
            <p:nvPr/>
          </p:nvSpPr>
          <p:spPr bwMode="auto">
            <a:xfrm>
              <a:off x="3208338" y="4318000"/>
              <a:ext cx="87312" cy="104775"/>
            </a:xfrm>
            <a:prstGeom prst="ellipse">
              <a:avLst/>
            </a:prstGeom>
            <a:solidFill>
              <a:schemeClr val="tx2"/>
            </a:solidFill>
            <a:ln w="12700">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50" name="Oval 61"/>
            <p:cNvSpPr>
              <a:spLocks noChangeArrowheads="1"/>
            </p:cNvSpPr>
            <p:nvPr/>
          </p:nvSpPr>
          <p:spPr bwMode="auto">
            <a:xfrm>
              <a:off x="3208338" y="4687888"/>
              <a:ext cx="87312" cy="104775"/>
            </a:xfrm>
            <a:prstGeom prst="ellipse">
              <a:avLst/>
            </a:prstGeom>
            <a:solidFill>
              <a:schemeClr val="tx2"/>
            </a:solidFill>
            <a:ln w="12700">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51" name="Oval 62"/>
            <p:cNvSpPr>
              <a:spLocks noChangeArrowheads="1"/>
            </p:cNvSpPr>
            <p:nvPr/>
          </p:nvSpPr>
          <p:spPr bwMode="auto">
            <a:xfrm>
              <a:off x="3208338" y="5056188"/>
              <a:ext cx="87312" cy="104775"/>
            </a:xfrm>
            <a:prstGeom prst="ellipse">
              <a:avLst/>
            </a:prstGeom>
            <a:solidFill>
              <a:schemeClr val="tx2"/>
            </a:solidFill>
            <a:ln w="12700">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grpSp>
          <p:nvGrpSpPr>
            <p:cNvPr id="252" name="Group 68"/>
            <p:cNvGrpSpPr>
              <a:grpSpLocks/>
            </p:cNvGrpSpPr>
            <p:nvPr/>
          </p:nvGrpSpPr>
          <p:grpSpPr bwMode="auto">
            <a:xfrm>
              <a:off x="4711700" y="3552825"/>
              <a:ext cx="87313" cy="1585913"/>
              <a:chOff x="2968" y="2238"/>
              <a:chExt cx="55" cy="999"/>
            </a:xfrm>
          </p:grpSpPr>
          <p:sp>
            <p:nvSpPr>
              <p:cNvPr id="253" name="Oval 63"/>
              <p:cNvSpPr>
                <a:spLocks noChangeArrowheads="1"/>
              </p:cNvSpPr>
              <p:nvPr/>
            </p:nvSpPr>
            <p:spPr bwMode="auto">
              <a:xfrm>
                <a:off x="2968" y="2238"/>
                <a:ext cx="55" cy="66"/>
              </a:xfrm>
              <a:prstGeom prst="ellipse">
                <a:avLst/>
              </a:prstGeom>
              <a:solidFill>
                <a:schemeClr val="tx2"/>
              </a:solidFill>
              <a:ln w="12700">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54" name="Oval 64"/>
              <p:cNvSpPr>
                <a:spLocks noChangeArrowheads="1"/>
              </p:cNvSpPr>
              <p:nvPr/>
            </p:nvSpPr>
            <p:spPr bwMode="auto">
              <a:xfrm>
                <a:off x="2968" y="2475"/>
                <a:ext cx="55" cy="66"/>
              </a:xfrm>
              <a:prstGeom prst="ellipse">
                <a:avLst/>
              </a:prstGeom>
              <a:solidFill>
                <a:schemeClr val="tx2"/>
              </a:solidFill>
              <a:ln w="12700">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55" name="Oval 65"/>
              <p:cNvSpPr>
                <a:spLocks noChangeArrowheads="1"/>
              </p:cNvSpPr>
              <p:nvPr/>
            </p:nvSpPr>
            <p:spPr bwMode="auto">
              <a:xfrm>
                <a:off x="2968" y="2706"/>
                <a:ext cx="55" cy="66"/>
              </a:xfrm>
              <a:prstGeom prst="ellipse">
                <a:avLst/>
              </a:prstGeom>
              <a:solidFill>
                <a:schemeClr val="tx2"/>
              </a:solidFill>
              <a:ln w="12700">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56" name="Oval 66"/>
              <p:cNvSpPr>
                <a:spLocks noChangeArrowheads="1"/>
              </p:cNvSpPr>
              <p:nvPr/>
            </p:nvSpPr>
            <p:spPr bwMode="auto">
              <a:xfrm>
                <a:off x="2968" y="2939"/>
                <a:ext cx="55" cy="66"/>
              </a:xfrm>
              <a:prstGeom prst="ellipse">
                <a:avLst/>
              </a:prstGeom>
              <a:solidFill>
                <a:schemeClr val="tx2"/>
              </a:solidFill>
              <a:ln w="12700">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57" name="Oval 67"/>
              <p:cNvSpPr>
                <a:spLocks noChangeArrowheads="1"/>
              </p:cNvSpPr>
              <p:nvPr/>
            </p:nvSpPr>
            <p:spPr bwMode="auto">
              <a:xfrm>
                <a:off x="2968" y="3171"/>
                <a:ext cx="55" cy="66"/>
              </a:xfrm>
              <a:prstGeom prst="ellipse">
                <a:avLst/>
              </a:prstGeom>
              <a:solidFill>
                <a:schemeClr val="tx2"/>
              </a:solidFill>
              <a:ln w="12700">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grpSp>
        <p:grpSp>
          <p:nvGrpSpPr>
            <p:cNvPr id="258" name="Group 74"/>
            <p:cNvGrpSpPr>
              <a:grpSpLocks/>
            </p:cNvGrpSpPr>
            <p:nvPr/>
          </p:nvGrpSpPr>
          <p:grpSpPr bwMode="auto">
            <a:xfrm>
              <a:off x="6172200" y="3557588"/>
              <a:ext cx="87313" cy="1585912"/>
              <a:chOff x="3888" y="2241"/>
              <a:chExt cx="55" cy="999"/>
            </a:xfrm>
          </p:grpSpPr>
          <p:sp>
            <p:nvSpPr>
              <p:cNvPr id="259" name="Oval 69"/>
              <p:cNvSpPr>
                <a:spLocks noChangeArrowheads="1"/>
              </p:cNvSpPr>
              <p:nvPr/>
            </p:nvSpPr>
            <p:spPr bwMode="auto">
              <a:xfrm>
                <a:off x="3888" y="2241"/>
                <a:ext cx="55" cy="66"/>
              </a:xfrm>
              <a:prstGeom prst="ellipse">
                <a:avLst/>
              </a:prstGeom>
              <a:solidFill>
                <a:schemeClr val="tx2"/>
              </a:solidFill>
              <a:ln w="12700">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60" name="Oval 70"/>
              <p:cNvSpPr>
                <a:spLocks noChangeArrowheads="1"/>
              </p:cNvSpPr>
              <p:nvPr/>
            </p:nvSpPr>
            <p:spPr bwMode="auto">
              <a:xfrm>
                <a:off x="3888" y="2478"/>
                <a:ext cx="55" cy="66"/>
              </a:xfrm>
              <a:prstGeom prst="ellipse">
                <a:avLst/>
              </a:prstGeom>
              <a:solidFill>
                <a:schemeClr val="tx2"/>
              </a:solidFill>
              <a:ln w="12700">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61" name="Oval 71"/>
              <p:cNvSpPr>
                <a:spLocks noChangeArrowheads="1"/>
              </p:cNvSpPr>
              <p:nvPr/>
            </p:nvSpPr>
            <p:spPr bwMode="auto">
              <a:xfrm>
                <a:off x="3888" y="2709"/>
                <a:ext cx="55" cy="66"/>
              </a:xfrm>
              <a:prstGeom prst="ellipse">
                <a:avLst/>
              </a:prstGeom>
              <a:solidFill>
                <a:schemeClr val="tx2"/>
              </a:solidFill>
              <a:ln w="12700">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62" name="Oval 72"/>
              <p:cNvSpPr>
                <a:spLocks noChangeArrowheads="1"/>
              </p:cNvSpPr>
              <p:nvPr/>
            </p:nvSpPr>
            <p:spPr bwMode="auto">
              <a:xfrm>
                <a:off x="3888" y="2942"/>
                <a:ext cx="55" cy="66"/>
              </a:xfrm>
              <a:prstGeom prst="ellipse">
                <a:avLst/>
              </a:prstGeom>
              <a:solidFill>
                <a:schemeClr val="tx2"/>
              </a:solidFill>
              <a:ln w="12700">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63" name="Oval 73"/>
              <p:cNvSpPr>
                <a:spLocks noChangeArrowheads="1"/>
              </p:cNvSpPr>
              <p:nvPr/>
            </p:nvSpPr>
            <p:spPr bwMode="auto">
              <a:xfrm>
                <a:off x="3888" y="3174"/>
                <a:ext cx="55" cy="66"/>
              </a:xfrm>
              <a:prstGeom prst="ellipse">
                <a:avLst/>
              </a:prstGeom>
              <a:solidFill>
                <a:schemeClr val="tx2"/>
              </a:solidFill>
              <a:ln w="12700">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grpSp>
        <p:grpSp>
          <p:nvGrpSpPr>
            <p:cNvPr id="264" name="Group 80"/>
            <p:cNvGrpSpPr>
              <a:grpSpLocks/>
            </p:cNvGrpSpPr>
            <p:nvPr/>
          </p:nvGrpSpPr>
          <p:grpSpPr bwMode="auto">
            <a:xfrm>
              <a:off x="7666038" y="3560763"/>
              <a:ext cx="87312" cy="1585912"/>
              <a:chOff x="4829" y="2243"/>
              <a:chExt cx="55" cy="999"/>
            </a:xfrm>
          </p:grpSpPr>
          <p:sp>
            <p:nvSpPr>
              <p:cNvPr id="265" name="Oval 75"/>
              <p:cNvSpPr>
                <a:spLocks noChangeArrowheads="1"/>
              </p:cNvSpPr>
              <p:nvPr/>
            </p:nvSpPr>
            <p:spPr bwMode="auto">
              <a:xfrm>
                <a:off x="4829" y="2243"/>
                <a:ext cx="55" cy="66"/>
              </a:xfrm>
              <a:prstGeom prst="ellipse">
                <a:avLst/>
              </a:prstGeom>
              <a:solidFill>
                <a:schemeClr val="tx2"/>
              </a:solidFill>
              <a:ln w="12700">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66" name="Oval 76"/>
              <p:cNvSpPr>
                <a:spLocks noChangeArrowheads="1"/>
              </p:cNvSpPr>
              <p:nvPr/>
            </p:nvSpPr>
            <p:spPr bwMode="auto">
              <a:xfrm>
                <a:off x="4829" y="2480"/>
                <a:ext cx="55" cy="66"/>
              </a:xfrm>
              <a:prstGeom prst="ellipse">
                <a:avLst/>
              </a:prstGeom>
              <a:solidFill>
                <a:schemeClr val="tx2"/>
              </a:solidFill>
              <a:ln w="12700">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67" name="Oval 77"/>
              <p:cNvSpPr>
                <a:spLocks noChangeArrowheads="1"/>
              </p:cNvSpPr>
              <p:nvPr/>
            </p:nvSpPr>
            <p:spPr bwMode="auto">
              <a:xfrm>
                <a:off x="4829" y="2711"/>
                <a:ext cx="55" cy="66"/>
              </a:xfrm>
              <a:prstGeom prst="ellipse">
                <a:avLst/>
              </a:prstGeom>
              <a:solidFill>
                <a:schemeClr val="tx2"/>
              </a:solidFill>
              <a:ln w="12700">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68" name="Oval 78"/>
              <p:cNvSpPr>
                <a:spLocks noChangeArrowheads="1"/>
              </p:cNvSpPr>
              <p:nvPr/>
            </p:nvSpPr>
            <p:spPr bwMode="auto">
              <a:xfrm>
                <a:off x="4829" y="2944"/>
                <a:ext cx="55" cy="66"/>
              </a:xfrm>
              <a:prstGeom prst="ellipse">
                <a:avLst/>
              </a:prstGeom>
              <a:solidFill>
                <a:schemeClr val="tx2"/>
              </a:solidFill>
              <a:ln w="12700">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69" name="Oval 79"/>
              <p:cNvSpPr>
                <a:spLocks noChangeArrowheads="1"/>
              </p:cNvSpPr>
              <p:nvPr/>
            </p:nvSpPr>
            <p:spPr bwMode="auto">
              <a:xfrm>
                <a:off x="4829" y="3176"/>
                <a:ext cx="55" cy="66"/>
              </a:xfrm>
              <a:prstGeom prst="ellipse">
                <a:avLst/>
              </a:prstGeom>
              <a:solidFill>
                <a:schemeClr val="tx2"/>
              </a:solidFill>
              <a:ln w="12700">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grpSp>
        <p:grpSp>
          <p:nvGrpSpPr>
            <p:cNvPr id="270" name="Group 85"/>
            <p:cNvGrpSpPr>
              <a:grpSpLocks/>
            </p:cNvGrpSpPr>
            <p:nvPr/>
          </p:nvGrpSpPr>
          <p:grpSpPr bwMode="auto">
            <a:xfrm>
              <a:off x="3862388" y="3654425"/>
              <a:ext cx="87312" cy="1295400"/>
              <a:chOff x="2433" y="2302"/>
              <a:chExt cx="55" cy="816"/>
            </a:xfrm>
          </p:grpSpPr>
          <p:sp>
            <p:nvSpPr>
              <p:cNvPr id="271" name="Oval 81"/>
              <p:cNvSpPr>
                <a:spLocks noChangeArrowheads="1"/>
              </p:cNvSpPr>
              <p:nvPr/>
            </p:nvSpPr>
            <p:spPr bwMode="auto">
              <a:xfrm>
                <a:off x="2433" y="2302"/>
                <a:ext cx="55" cy="66"/>
              </a:xfrm>
              <a:prstGeom prst="ellipse">
                <a:avLst/>
              </a:prstGeom>
              <a:solidFill>
                <a:schemeClr val="tx2"/>
              </a:solidFill>
              <a:ln w="12700">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72" name="Oval 82"/>
              <p:cNvSpPr>
                <a:spLocks noChangeArrowheads="1"/>
              </p:cNvSpPr>
              <p:nvPr/>
            </p:nvSpPr>
            <p:spPr bwMode="auto">
              <a:xfrm>
                <a:off x="2433" y="2549"/>
                <a:ext cx="55" cy="66"/>
              </a:xfrm>
              <a:prstGeom prst="ellipse">
                <a:avLst/>
              </a:prstGeom>
              <a:solidFill>
                <a:schemeClr val="tx2"/>
              </a:solidFill>
              <a:ln w="12700">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73" name="Oval 83"/>
              <p:cNvSpPr>
                <a:spLocks noChangeArrowheads="1"/>
              </p:cNvSpPr>
              <p:nvPr/>
            </p:nvSpPr>
            <p:spPr bwMode="auto">
              <a:xfrm>
                <a:off x="2433" y="2802"/>
                <a:ext cx="55" cy="66"/>
              </a:xfrm>
              <a:prstGeom prst="ellipse">
                <a:avLst/>
              </a:prstGeom>
              <a:solidFill>
                <a:schemeClr val="tx2"/>
              </a:solidFill>
              <a:ln w="12700">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74" name="Oval 84"/>
              <p:cNvSpPr>
                <a:spLocks noChangeArrowheads="1"/>
              </p:cNvSpPr>
              <p:nvPr/>
            </p:nvSpPr>
            <p:spPr bwMode="auto">
              <a:xfrm>
                <a:off x="2433" y="3052"/>
                <a:ext cx="55" cy="66"/>
              </a:xfrm>
              <a:prstGeom prst="ellipse">
                <a:avLst/>
              </a:prstGeom>
              <a:solidFill>
                <a:schemeClr val="tx2"/>
              </a:solidFill>
              <a:ln w="12700">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grpSp>
        <p:grpSp>
          <p:nvGrpSpPr>
            <p:cNvPr id="275" name="Group 90"/>
            <p:cNvGrpSpPr>
              <a:grpSpLocks/>
            </p:cNvGrpSpPr>
            <p:nvPr/>
          </p:nvGrpSpPr>
          <p:grpSpPr bwMode="auto">
            <a:xfrm>
              <a:off x="5356225" y="3665538"/>
              <a:ext cx="87313" cy="1295400"/>
              <a:chOff x="3374" y="2309"/>
              <a:chExt cx="55" cy="816"/>
            </a:xfrm>
          </p:grpSpPr>
          <p:sp>
            <p:nvSpPr>
              <p:cNvPr id="276" name="Oval 86"/>
              <p:cNvSpPr>
                <a:spLocks noChangeArrowheads="1"/>
              </p:cNvSpPr>
              <p:nvPr/>
            </p:nvSpPr>
            <p:spPr bwMode="auto">
              <a:xfrm>
                <a:off x="3374" y="2309"/>
                <a:ext cx="55" cy="66"/>
              </a:xfrm>
              <a:prstGeom prst="ellipse">
                <a:avLst/>
              </a:prstGeom>
              <a:solidFill>
                <a:schemeClr val="tx2"/>
              </a:solidFill>
              <a:ln w="12700">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77" name="Oval 87"/>
              <p:cNvSpPr>
                <a:spLocks noChangeArrowheads="1"/>
              </p:cNvSpPr>
              <p:nvPr/>
            </p:nvSpPr>
            <p:spPr bwMode="auto">
              <a:xfrm>
                <a:off x="3374" y="2556"/>
                <a:ext cx="55" cy="66"/>
              </a:xfrm>
              <a:prstGeom prst="ellipse">
                <a:avLst/>
              </a:prstGeom>
              <a:solidFill>
                <a:schemeClr val="tx2"/>
              </a:solidFill>
              <a:ln w="12700">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78" name="Oval 88"/>
              <p:cNvSpPr>
                <a:spLocks noChangeArrowheads="1"/>
              </p:cNvSpPr>
              <p:nvPr/>
            </p:nvSpPr>
            <p:spPr bwMode="auto">
              <a:xfrm>
                <a:off x="3374" y="2809"/>
                <a:ext cx="55" cy="66"/>
              </a:xfrm>
              <a:prstGeom prst="ellipse">
                <a:avLst/>
              </a:prstGeom>
              <a:solidFill>
                <a:schemeClr val="tx2"/>
              </a:solidFill>
              <a:ln w="12700">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79" name="Oval 89"/>
              <p:cNvSpPr>
                <a:spLocks noChangeArrowheads="1"/>
              </p:cNvSpPr>
              <p:nvPr/>
            </p:nvSpPr>
            <p:spPr bwMode="auto">
              <a:xfrm>
                <a:off x="3374" y="3059"/>
                <a:ext cx="55" cy="66"/>
              </a:xfrm>
              <a:prstGeom prst="ellipse">
                <a:avLst/>
              </a:prstGeom>
              <a:solidFill>
                <a:schemeClr val="tx2"/>
              </a:solidFill>
              <a:ln w="12700">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grpSp>
        <p:grpSp>
          <p:nvGrpSpPr>
            <p:cNvPr id="280" name="Group 95"/>
            <p:cNvGrpSpPr>
              <a:grpSpLocks/>
            </p:cNvGrpSpPr>
            <p:nvPr/>
          </p:nvGrpSpPr>
          <p:grpSpPr bwMode="auto">
            <a:xfrm>
              <a:off x="6865938" y="3651250"/>
              <a:ext cx="87312" cy="1295400"/>
              <a:chOff x="4325" y="2300"/>
              <a:chExt cx="55" cy="816"/>
            </a:xfrm>
          </p:grpSpPr>
          <p:sp>
            <p:nvSpPr>
              <p:cNvPr id="281" name="Oval 91"/>
              <p:cNvSpPr>
                <a:spLocks noChangeArrowheads="1"/>
              </p:cNvSpPr>
              <p:nvPr/>
            </p:nvSpPr>
            <p:spPr bwMode="auto">
              <a:xfrm>
                <a:off x="4325" y="2300"/>
                <a:ext cx="55" cy="66"/>
              </a:xfrm>
              <a:prstGeom prst="ellipse">
                <a:avLst/>
              </a:prstGeom>
              <a:solidFill>
                <a:schemeClr val="tx2"/>
              </a:solidFill>
              <a:ln w="12700">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82" name="Oval 92"/>
              <p:cNvSpPr>
                <a:spLocks noChangeArrowheads="1"/>
              </p:cNvSpPr>
              <p:nvPr/>
            </p:nvSpPr>
            <p:spPr bwMode="auto">
              <a:xfrm>
                <a:off x="4325" y="2547"/>
                <a:ext cx="55" cy="66"/>
              </a:xfrm>
              <a:prstGeom prst="ellipse">
                <a:avLst/>
              </a:prstGeom>
              <a:solidFill>
                <a:schemeClr val="tx2"/>
              </a:solidFill>
              <a:ln w="12700">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83" name="Oval 93"/>
              <p:cNvSpPr>
                <a:spLocks noChangeArrowheads="1"/>
              </p:cNvSpPr>
              <p:nvPr/>
            </p:nvSpPr>
            <p:spPr bwMode="auto">
              <a:xfrm>
                <a:off x="4325" y="2800"/>
                <a:ext cx="55" cy="66"/>
              </a:xfrm>
              <a:prstGeom prst="ellipse">
                <a:avLst/>
              </a:prstGeom>
              <a:solidFill>
                <a:schemeClr val="tx2"/>
              </a:solidFill>
              <a:ln w="12700">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84" name="Oval 94"/>
              <p:cNvSpPr>
                <a:spLocks noChangeArrowheads="1"/>
              </p:cNvSpPr>
              <p:nvPr/>
            </p:nvSpPr>
            <p:spPr bwMode="auto">
              <a:xfrm>
                <a:off x="4325" y="3050"/>
                <a:ext cx="55" cy="66"/>
              </a:xfrm>
              <a:prstGeom prst="ellipse">
                <a:avLst/>
              </a:prstGeom>
              <a:solidFill>
                <a:schemeClr val="tx2"/>
              </a:solidFill>
              <a:ln w="12700">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grpSp>
        <p:grpSp>
          <p:nvGrpSpPr>
            <p:cNvPr id="285" name="Group 100"/>
            <p:cNvGrpSpPr>
              <a:grpSpLocks/>
            </p:cNvGrpSpPr>
            <p:nvPr/>
          </p:nvGrpSpPr>
          <p:grpSpPr bwMode="auto">
            <a:xfrm>
              <a:off x="8335963" y="3644900"/>
              <a:ext cx="87312" cy="1295400"/>
              <a:chOff x="5251" y="2296"/>
              <a:chExt cx="55" cy="816"/>
            </a:xfrm>
          </p:grpSpPr>
          <p:sp>
            <p:nvSpPr>
              <p:cNvPr id="286" name="Oval 96"/>
              <p:cNvSpPr>
                <a:spLocks noChangeArrowheads="1"/>
              </p:cNvSpPr>
              <p:nvPr/>
            </p:nvSpPr>
            <p:spPr bwMode="auto">
              <a:xfrm>
                <a:off x="5251" y="2296"/>
                <a:ext cx="55" cy="66"/>
              </a:xfrm>
              <a:prstGeom prst="ellipse">
                <a:avLst/>
              </a:prstGeom>
              <a:solidFill>
                <a:schemeClr val="tx2"/>
              </a:solidFill>
              <a:ln w="12700">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87" name="Oval 97"/>
              <p:cNvSpPr>
                <a:spLocks noChangeArrowheads="1"/>
              </p:cNvSpPr>
              <p:nvPr/>
            </p:nvSpPr>
            <p:spPr bwMode="auto">
              <a:xfrm>
                <a:off x="5251" y="2543"/>
                <a:ext cx="55" cy="66"/>
              </a:xfrm>
              <a:prstGeom prst="ellipse">
                <a:avLst/>
              </a:prstGeom>
              <a:solidFill>
                <a:schemeClr val="tx2"/>
              </a:solidFill>
              <a:ln w="12700">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88" name="Oval 98"/>
              <p:cNvSpPr>
                <a:spLocks noChangeArrowheads="1"/>
              </p:cNvSpPr>
              <p:nvPr/>
            </p:nvSpPr>
            <p:spPr bwMode="auto">
              <a:xfrm>
                <a:off x="5251" y="2796"/>
                <a:ext cx="55" cy="66"/>
              </a:xfrm>
              <a:prstGeom prst="ellipse">
                <a:avLst/>
              </a:prstGeom>
              <a:solidFill>
                <a:schemeClr val="tx2"/>
              </a:solidFill>
              <a:ln w="12700">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89" name="Oval 99"/>
              <p:cNvSpPr>
                <a:spLocks noChangeArrowheads="1"/>
              </p:cNvSpPr>
              <p:nvPr/>
            </p:nvSpPr>
            <p:spPr bwMode="auto">
              <a:xfrm>
                <a:off x="5251" y="3046"/>
                <a:ext cx="55" cy="66"/>
              </a:xfrm>
              <a:prstGeom prst="ellipse">
                <a:avLst/>
              </a:prstGeom>
              <a:solidFill>
                <a:schemeClr val="tx2"/>
              </a:solidFill>
              <a:ln w="12700">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grpSp>
      </p:grpSp>
      <p:pic>
        <p:nvPicPr>
          <p:cNvPr id="348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0" y="152400"/>
            <a:ext cx="1212128" cy="12067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6" name="Rectangle 75"/>
          <p:cNvSpPr/>
          <p:nvPr/>
        </p:nvSpPr>
        <p:spPr>
          <a:xfrm>
            <a:off x="625475" y="4267200"/>
            <a:ext cx="7772400" cy="2308324"/>
          </a:xfrm>
          <a:prstGeom prst="rect">
            <a:avLst/>
          </a:prstGeom>
        </p:spPr>
        <p:txBody>
          <a:bodyPr wrap="square">
            <a:spAutoFit/>
          </a:bodyPr>
          <a:lstStyle/>
          <a:p>
            <a:pPr marL="342900" indent="-342900">
              <a:buFont typeface="Wingdings" pitchFamily="2" charset="2"/>
              <a:buChar char="Ø"/>
            </a:pPr>
            <a:r>
              <a:rPr lang="en-IN" sz="1600" dirty="0">
                <a:solidFill>
                  <a:srgbClr val="D2611C"/>
                </a:solidFill>
              </a:rPr>
              <a:t>Types of Relationships (</a:t>
            </a:r>
            <a:r>
              <a:rPr lang="en-IN" sz="1600" b="1" dirty="0">
                <a:solidFill>
                  <a:srgbClr val="00B050"/>
                </a:solidFill>
              </a:rPr>
              <a:t>Mapping Cardinality / Key Constraints</a:t>
            </a:r>
            <a:r>
              <a:rPr lang="en-IN" sz="1600" dirty="0" smtClean="0">
                <a:solidFill>
                  <a:srgbClr val="D2611C"/>
                </a:solidFill>
              </a:rPr>
              <a:t>)</a:t>
            </a:r>
          </a:p>
          <a:p>
            <a:pPr marL="800100" lvl="1" indent="-342900">
              <a:buFont typeface="Wingdings" pitchFamily="2" charset="2"/>
              <a:buChar char="§"/>
            </a:pPr>
            <a:r>
              <a:rPr lang="en-IN" sz="1600" dirty="0">
                <a:solidFill>
                  <a:srgbClr val="D2611C"/>
                </a:solidFill>
              </a:rPr>
              <a:t>One-to-one relationship </a:t>
            </a:r>
            <a:r>
              <a:rPr lang="en-IN" sz="1600" dirty="0">
                <a:solidFill>
                  <a:srgbClr val="000000"/>
                </a:solidFill>
              </a:rPr>
              <a:t>(</a:t>
            </a:r>
            <a:r>
              <a:rPr lang="en-IN" sz="1600" dirty="0">
                <a:solidFill>
                  <a:srgbClr val="D2611C"/>
                </a:solidFill>
              </a:rPr>
              <a:t>1:1</a:t>
            </a:r>
            <a:r>
              <a:rPr lang="en-IN" sz="1600" dirty="0">
                <a:solidFill>
                  <a:srgbClr val="000000"/>
                </a:solidFill>
              </a:rPr>
              <a:t>): One instance in an entity (parent) refers to one and only one instance in the related entity (child</a:t>
            </a:r>
            <a:r>
              <a:rPr lang="en-IN" sz="1600" dirty="0" smtClean="0">
                <a:solidFill>
                  <a:srgbClr val="000000"/>
                </a:solidFill>
              </a:rPr>
              <a:t>).</a:t>
            </a:r>
          </a:p>
          <a:p>
            <a:pPr marL="800100" lvl="1" indent="-342900">
              <a:buFont typeface="Wingdings" pitchFamily="2" charset="2"/>
              <a:buChar char="§"/>
            </a:pPr>
            <a:r>
              <a:rPr lang="en-IN" sz="1600" dirty="0">
                <a:solidFill>
                  <a:srgbClr val="D2611C"/>
                </a:solidFill>
              </a:rPr>
              <a:t>One-to-many relationship </a:t>
            </a:r>
            <a:r>
              <a:rPr lang="en-IN" sz="1600" dirty="0">
                <a:solidFill>
                  <a:srgbClr val="000000"/>
                </a:solidFill>
              </a:rPr>
              <a:t>(</a:t>
            </a:r>
            <a:r>
              <a:rPr lang="en-IN" sz="1600" dirty="0">
                <a:solidFill>
                  <a:srgbClr val="D2611C"/>
                </a:solidFill>
              </a:rPr>
              <a:t>1:M</a:t>
            </a:r>
            <a:r>
              <a:rPr lang="en-IN" sz="1600" dirty="0">
                <a:solidFill>
                  <a:srgbClr val="000000"/>
                </a:solidFill>
              </a:rPr>
              <a:t>): One instance in an entity (parent) refers to one or more instances in the related entity (child)</a:t>
            </a:r>
          </a:p>
          <a:p>
            <a:pPr marL="800100" lvl="1" indent="-342900">
              <a:buFont typeface="Wingdings" pitchFamily="2" charset="2"/>
              <a:buChar char="§"/>
            </a:pPr>
            <a:r>
              <a:rPr lang="en-IN" sz="1600" dirty="0">
                <a:solidFill>
                  <a:srgbClr val="D2611C"/>
                </a:solidFill>
              </a:rPr>
              <a:t>Many-to-one relationship </a:t>
            </a:r>
            <a:r>
              <a:rPr lang="en-IN" sz="1600" dirty="0">
                <a:solidFill>
                  <a:srgbClr val="000000"/>
                </a:solidFill>
              </a:rPr>
              <a:t>(</a:t>
            </a:r>
            <a:r>
              <a:rPr lang="en-IN" sz="1600" dirty="0">
                <a:solidFill>
                  <a:srgbClr val="D2611C"/>
                </a:solidFill>
              </a:rPr>
              <a:t>M:1</a:t>
            </a:r>
            <a:r>
              <a:rPr lang="en-IN" sz="1600" dirty="0">
                <a:solidFill>
                  <a:srgbClr val="000000"/>
                </a:solidFill>
              </a:rPr>
              <a:t>): One or more instances in an entity (parent) refers to one instance in the related entity (child)</a:t>
            </a:r>
          </a:p>
          <a:p>
            <a:pPr marL="800100" lvl="1" indent="-342900">
              <a:buFont typeface="Wingdings" pitchFamily="2" charset="2"/>
              <a:buChar char="§"/>
            </a:pPr>
            <a:r>
              <a:rPr lang="en-IN" sz="1600" dirty="0">
                <a:solidFill>
                  <a:srgbClr val="D2611C"/>
                </a:solidFill>
              </a:rPr>
              <a:t>Many-to-many relationship </a:t>
            </a:r>
            <a:r>
              <a:rPr lang="en-IN" sz="1600" dirty="0">
                <a:solidFill>
                  <a:srgbClr val="000000"/>
                </a:solidFill>
              </a:rPr>
              <a:t>(</a:t>
            </a:r>
            <a:r>
              <a:rPr lang="en-IN" sz="1600" dirty="0">
                <a:solidFill>
                  <a:srgbClr val="D2611C"/>
                </a:solidFill>
              </a:rPr>
              <a:t>M:M</a:t>
            </a:r>
            <a:r>
              <a:rPr lang="en-IN" sz="1600" dirty="0">
                <a:solidFill>
                  <a:srgbClr val="000000"/>
                </a:solidFill>
              </a:rPr>
              <a:t>): One or more instances in an entity (parent) refers to one or more instances in the related entity (child</a:t>
            </a:r>
            <a:r>
              <a:rPr lang="en-IN" sz="1600" dirty="0" smtClean="0">
                <a:solidFill>
                  <a:srgbClr val="000000"/>
                </a:solidFill>
              </a:rPr>
              <a:t>)</a:t>
            </a:r>
            <a:endParaRPr lang="en-IN" sz="2000" dirty="0">
              <a:latin typeface="+mn-lt"/>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6">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6">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6">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6">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04800" y="457200"/>
            <a:ext cx="7772400" cy="762000"/>
          </a:xfrm>
        </p:spPr>
        <p:txBody>
          <a:bodyPr/>
          <a:lstStyle/>
          <a:p>
            <a:pPr eaLnBrk="1" hangingPunct="1">
              <a:buFont typeface="Arial" charset="0"/>
              <a:buNone/>
              <a:defRPr/>
            </a:pPr>
            <a:r>
              <a:rPr lang="en-IN" sz="3200" dirty="0" smtClean="0">
                <a:solidFill>
                  <a:srgbClr val="D1282E"/>
                </a:solidFill>
              </a:rPr>
              <a:t>E-r diagram</a:t>
            </a:r>
            <a:endParaRPr lang="en-IN" dirty="0"/>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62800" y="144463"/>
            <a:ext cx="1609725" cy="1082906"/>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8" name="Picture 2" descr="ER Diagram in DBMS - Components, Symbol and Notations - Tutorialw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485900"/>
            <a:ext cx="3871571" cy="5128260"/>
          </a:xfrm>
          <a:prstGeom prst="rect">
            <a:avLst/>
          </a:prstGeom>
          <a:noFill/>
          <a:ln w="38100">
            <a:solidFill>
              <a:schemeClr val="tx1"/>
            </a:solidFill>
          </a:ln>
          <a:extLst>
            <a:ext uri="{909E8E84-426E-40DD-AFC4-6F175D3DCCD1}">
              <a14:hiddenFill xmlns:a14="http://schemas.microsoft.com/office/drawing/2010/main">
                <a:solidFill>
                  <a:srgbClr val="FFFFFF"/>
                </a:solidFill>
              </a14:hiddenFill>
            </a:ext>
          </a:extLst>
        </p:spPr>
      </p:pic>
      <p:pic>
        <p:nvPicPr>
          <p:cNvPr id="4102" name="Picture 6" descr="Entity Relationship Diagram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95800" y="2972199"/>
            <a:ext cx="4191000" cy="3639554"/>
          </a:xfrm>
          <a:prstGeom prst="rect">
            <a:avLst/>
          </a:prstGeom>
          <a:noFill/>
          <a:ln w="25400">
            <a:solidFill>
              <a:schemeClr val="tx1"/>
            </a:solidFill>
          </a:ln>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4724400" y="1752600"/>
            <a:ext cx="3461460" cy="707886"/>
          </a:xfrm>
          <a:prstGeom prst="rect">
            <a:avLst/>
          </a:prstGeom>
          <a:noFill/>
        </p:spPr>
        <p:txBody>
          <a:bodyPr wrap="none" rtlCol="0">
            <a:spAutoFit/>
          </a:bodyPr>
          <a:lstStyle/>
          <a:p>
            <a:r>
              <a:rPr lang="en-IN" sz="2000" b="1" dirty="0" smtClean="0">
                <a:solidFill>
                  <a:srgbClr val="3E6A54"/>
                </a:solidFill>
                <a:latin typeface="+mn-lt"/>
              </a:rPr>
              <a:t>Entity names: Nouns</a:t>
            </a:r>
          </a:p>
          <a:p>
            <a:r>
              <a:rPr lang="en-IN" sz="2000" b="1" dirty="0" smtClean="0">
                <a:solidFill>
                  <a:srgbClr val="3E6A54"/>
                </a:solidFill>
                <a:latin typeface="+mn-lt"/>
              </a:rPr>
              <a:t>Relationship names: Verbs</a:t>
            </a:r>
            <a:endParaRPr lang="en-IN" sz="2000" b="1" dirty="0">
              <a:solidFill>
                <a:srgbClr val="3E6A54"/>
              </a:solidFill>
              <a:latin typeface="+mn-lt"/>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09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1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81000" y="0"/>
            <a:ext cx="7772400" cy="1066800"/>
          </a:xfrm>
        </p:spPr>
        <p:txBody>
          <a:bodyPr/>
          <a:lstStyle/>
          <a:p>
            <a:pPr>
              <a:buFont typeface="Arial" charset="0"/>
              <a:buNone/>
              <a:defRPr/>
            </a:pPr>
            <a:r>
              <a:rPr lang="en-IN" sz="3200" dirty="0" smtClean="0"/>
              <a:t>Key constraints</a:t>
            </a:r>
            <a:endParaRPr lang="en-IN" sz="3200" dirty="0"/>
          </a:p>
        </p:txBody>
      </p:sp>
      <p:pic>
        <p:nvPicPr>
          <p:cNvPr id="6" name="Picture 4" descr="Entity Relationship Diagram (ERD) - What is an ER Diagra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3380" y="1905000"/>
            <a:ext cx="3581400" cy="3919268"/>
          </a:xfrm>
          <a:prstGeom prst="rect">
            <a:avLst/>
          </a:prstGeom>
          <a:noFill/>
          <a:ln w="38100">
            <a:solidFill>
              <a:schemeClr val="tx1"/>
            </a:solidFill>
          </a:ln>
          <a:extLst>
            <a:ext uri="{909E8E84-426E-40DD-AFC4-6F175D3DCCD1}">
              <a14:hiddenFill xmlns:a14="http://schemas.microsoft.com/office/drawing/2010/main">
                <a:solidFill>
                  <a:srgbClr val="FFFFFF"/>
                </a:solidFill>
              </a14:hiddenFill>
            </a:ext>
          </a:extLst>
        </p:spPr>
      </p:pic>
      <p:pic>
        <p:nvPicPr>
          <p:cNvPr id="5122" name="Picture 2" descr="Basic ER model symbols | Download Scientific Diagra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91000" y="1887172"/>
            <a:ext cx="4538133" cy="3649980"/>
          </a:xfrm>
          <a:prstGeom prst="rect">
            <a:avLst/>
          </a:prstGeom>
          <a:noFill/>
          <a:ln w="38100">
            <a:solidFill>
              <a:schemeClr val="tx1"/>
            </a:solidFill>
          </a:ln>
          <a:extLst>
            <a:ext uri="{909E8E84-426E-40DD-AFC4-6F175D3DCCD1}">
              <a14:hiddenFill xmlns:a14="http://schemas.microsoft.com/office/drawing/2010/main">
                <a:solidFill>
                  <a:srgbClr val="FFFFFF"/>
                </a:solidFill>
              </a14:hiddenFill>
            </a:ext>
          </a:extLst>
        </p:spPr>
      </p:pic>
      <p:pic>
        <p:nvPicPr>
          <p:cNvPr id="5124" name="Picture 4" descr="Boxcryptor Key Management explained"/>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04656" y="210772"/>
            <a:ext cx="2169256" cy="1084628"/>
          </a:xfrm>
          <a:prstGeom prst="rect">
            <a:avLst/>
          </a:prstGeom>
          <a:noFill/>
          <a:ln w="25400">
            <a:solidFill>
              <a:schemeClr val="tx1"/>
            </a:solidFill>
          </a:ln>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1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99C3E8BF-197B-4499-B055-2C14D8BD49C3}" type="slidenum">
              <a:rPr lang="en-US" smtClean="0"/>
              <a:pPr>
                <a:defRPr/>
              </a:pPr>
              <a:t>25</a:t>
            </a:fld>
            <a:endParaRPr lang="en-US"/>
          </a:p>
        </p:txBody>
      </p:sp>
      <p:sp>
        <p:nvSpPr>
          <p:cNvPr id="6" name="Text Placeholder 2"/>
          <p:cNvSpPr>
            <a:spLocks noGrp="1"/>
          </p:cNvSpPr>
          <p:nvPr>
            <p:ph type="body" idx="1"/>
          </p:nvPr>
        </p:nvSpPr>
        <p:spPr>
          <a:xfrm>
            <a:off x="304800" y="228600"/>
            <a:ext cx="7772400" cy="838200"/>
          </a:xfrm>
        </p:spPr>
        <p:txBody>
          <a:bodyPr/>
          <a:lstStyle/>
          <a:p>
            <a:pPr>
              <a:buFont typeface="Arial" charset="0"/>
              <a:buNone/>
              <a:defRPr/>
            </a:pPr>
            <a:r>
              <a:rPr lang="en-IN" sz="3200" dirty="0" smtClean="0"/>
              <a:t>Key constraints</a:t>
            </a:r>
            <a:endParaRPr lang="en-IN" sz="3200" dirty="0"/>
          </a:p>
        </p:txBody>
      </p:sp>
      <p:sp>
        <p:nvSpPr>
          <p:cNvPr id="8" name="TextBox 7"/>
          <p:cNvSpPr txBox="1"/>
          <p:nvPr/>
        </p:nvSpPr>
        <p:spPr>
          <a:xfrm>
            <a:off x="457200" y="1600200"/>
            <a:ext cx="2832827" cy="400110"/>
          </a:xfrm>
          <a:prstGeom prst="rect">
            <a:avLst/>
          </a:prstGeom>
          <a:noFill/>
        </p:spPr>
        <p:txBody>
          <a:bodyPr wrap="none" rtlCol="0">
            <a:spAutoFit/>
          </a:bodyPr>
          <a:lstStyle/>
          <a:p>
            <a:r>
              <a:rPr lang="en-IN" sz="2000" dirty="0" smtClean="0">
                <a:latin typeface="+mn-lt"/>
              </a:rPr>
              <a:t>Other popular symbols:</a:t>
            </a:r>
            <a:endParaRPr lang="en-IN" sz="2000" dirty="0">
              <a:latin typeface="+mn-lt"/>
            </a:endParaRPr>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6400" y="2209800"/>
            <a:ext cx="5943600" cy="3810000"/>
          </a:xfrm>
          <a:prstGeom prst="rect">
            <a:avLst/>
          </a:prstGeom>
          <a:ln w="38100">
            <a:solidFill>
              <a:schemeClr val="tx1"/>
            </a:solidFill>
          </a:ln>
        </p:spPr>
      </p:pic>
      <p:pic>
        <p:nvPicPr>
          <p:cNvPr id="3584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91399" y="214312"/>
            <a:ext cx="1240003" cy="16991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454474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04800" y="22225"/>
            <a:ext cx="5943600" cy="1066800"/>
          </a:xfrm>
        </p:spPr>
        <p:txBody>
          <a:bodyPr/>
          <a:lstStyle/>
          <a:p>
            <a:pPr>
              <a:buFont typeface="Arial" charset="0"/>
              <a:buNone/>
              <a:defRPr/>
            </a:pPr>
            <a:r>
              <a:rPr lang="en-IN" sz="3200" dirty="0" smtClean="0"/>
              <a:t>Key constraints</a:t>
            </a:r>
            <a:endParaRPr lang="en-IN" sz="3200" dirty="0"/>
          </a:p>
        </p:txBody>
      </p:sp>
      <p:grpSp>
        <p:nvGrpSpPr>
          <p:cNvPr id="4" name="Group 3"/>
          <p:cNvGrpSpPr/>
          <p:nvPr/>
        </p:nvGrpSpPr>
        <p:grpSpPr>
          <a:xfrm>
            <a:off x="5268913" y="3571875"/>
            <a:ext cx="3605212" cy="1530350"/>
            <a:chOff x="5268913" y="3571875"/>
            <a:chExt cx="3605212" cy="1530350"/>
          </a:xfrm>
        </p:grpSpPr>
        <p:sp>
          <p:nvSpPr>
            <p:cNvPr id="34" name="Text Box 37"/>
            <p:cNvSpPr txBox="1">
              <a:spLocks noChangeArrowheads="1"/>
            </p:cNvSpPr>
            <p:nvPr/>
          </p:nvSpPr>
          <p:spPr bwMode="auto">
            <a:xfrm>
              <a:off x="5278438" y="4371975"/>
              <a:ext cx="863600" cy="40011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eaLnBrk="1" hangingPunct="1">
                <a:spcBef>
                  <a:spcPct val="50000"/>
                </a:spcBef>
              </a:pPr>
              <a:r>
                <a:rPr lang="en-US" sz="2000" dirty="0" smtClean="0"/>
                <a:t>EMP</a:t>
              </a:r>
              <a:endParaRPr lang="en-US" sz="2000" dirty="0"/>
            </a:p>
          </p:txBody>
        </p:sp>
        <p:sp>
          <p:nvSpPr>
            <p:cNvPr id="35" name="Text Box 38"/>
            <p:cNvSpPr txBox="1">
              <a:spLocks noChangeArrowheads="1"/>
            </p:cNvSpPr>
            <p:nvPr/>
          </p:nvSpPr>
          <p:spPr bwMode="auto">
            <a:xfrm>
              <a:off x="5268913" y="3582988"/>
              <a:ext cx="88197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sz="2000" u="sng" dirty="0" err="1" smtClean="0"/>
                <a:t>empno</a:t>
              </a:r>
              <a:endParaRPr lang="en-US" sz="2000" u="sng" dirty="0"/>
            </a:p>
          </p:txBody>
        </p:sp>
        <p:sp>
          <p:nvSpPr>
            <p:cNvPr id="36" name="Oval 39"/>
            <p:cNvSpPr>
              <a:spLocks noChangeArrowheads="1"/>
            </p:cNvSpPr>
            <p:nvPr/>
          </p:nvSpPr>
          <p:spPr bwMode="auto">
            <a:xfrm>
              <a:off x="5287963" y="3571875"/>
              <a:ext cx="742950" cy="43815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alpha val="50195"/>
                    </a:scheme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37" name="Line 40"/>
            <p:cNvSpPr>
              <a:spLocks noChangeShapeType="1"/>
            </p:cNvSpPr>
            <p:nvPr/>
          </p:nvSpPr>
          <p:spPr bwMode="auto">
            <a:xfrm>
              <a:off x="5688013" y="4010025"/>
              <a:ext cx="9525" cy="3714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38" name="Text Box 43"/>
            <p:cNvSpPr txBox="1">
              <a:spLocks noChangeArrowheads="1"/>
            </p:cNvSpPr>
            <p:nvPr/>
          </p:nvSpPr>
          <p:spPr bwMode="auto">
            <a:xfrm>
              <a:off x="7869238" y="4391025"/>
              <a:ext cx="1004887" cy="36933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eaLnBrk="1" hangingPunct="1">
                <a:spcBef>
                  <a:spcPct val="50000"/>
                </a:spcBef>
              </a:pPr>
              <a:r>
                <a:rPr lang="en-US" sz="1800" dirty="0" smtClean="0"/>
                <a:t>Passport</a:t>
              </a:r>
              <a:endParaRPr lang="en-US" sz="1800" dirty="0"/>
            </a:p>
          </p:txBody>
        </p:sp>
        <p:sp>
          <p:nvSpPr>
            <p:cNvPr id="39" name="Text Box 44"/>
            <p:cNvSpPr txBox="1">
              <a:spLocks noChangeArrowheads="1"/>
            </p:cNvSpPr>
            <p:nvPr/>
          </p:nvSpPr>
          <p:spPr bwMode="auto">
            <a:xfrm>
              <a:off x="8059738" y="3602038"/>
              <a:ext cx="56938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sz="2000" u="sng" dirty="0" err="1" smtClean="0"/>
                <a:t>pno</a:t>
              </a:r>
              <a:endParaRPr lang="en-US" sz="2000" u="sng" dirty="0"/>
            </a:p>
          </p:txBody>
        </p:sp>
        <p:sp>
          <p:nvSpPr>
            <p:cNvPr id="40" name="Oval 45"/>
            <p:cNvSpPr>
              <a:spLocks noChangeArrowheads="1"/>
            </p:cNvSpPr>
            <p:nvPr/>
          </p:nvSpPr>
          <p:spPr bwMode="auto">
            <a:xfrm>
              <a:off x="8078788" y="3590925"/>
              <a:ext cx="742950" cy="43815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alpha val="50195"/>
                    </a:scheme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41" name="Line 46"/>
            <p:cNvSpPr>
              <a:spLocks noChangeShapeType="1"/>
            </p:cNvSpPr>
            <p:nvPr/>
          </p:nvSpPr>
          <p:spPr bwMode="auto">
            <a:xfrm>
              <a:off x="8478838" y="4029075"/>
              <a:ext cx="9525" cy="3714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42" name="AutoShape 47"/>
            <p:cNvSpPr>
              <a:spLocks noChangeArrowheads="1"/>
            </p:cNvSpPr>
            <p:nvPr/>
          </p:nvSpPr>
          <p:spPr bwMode="auto">
            <a:xfrm>
              <a:off x="6503988" y="4117975"/>
              <a:ext cx="1133475" cy="984250"/>
            </a:xfrm>
            <a:prstGeom prst="diamond">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43" name="Text Box 48"/>
            <p:cNvSpPr txBox="1">
              <a:spLocks noChangeArrowheads="1"/>
            </p:cNvSpPr>
            <p:nvPr/>
          </p:nvSpPr>
          <p:spPr bwMode="auto">
            <a:xfrm>
              <a:off x="6824503" y="4425434"/>
              <a:ext cx="49244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eaLnBrk="1" hangingPunct="1"/>
              <a:r>
                <a:rPr lang="en-US" sz="1800" dirty="0" smtClean="0"/>
                <a:t>has</a:t>
              </a:r>
              <a:endParaRPr lang="en-US" sz="1800" dirty="0"/>
            </a:p>
          </p:txBody>
        </p:sp>
        <p:sp>
          <p:nvSpPr>
            <p:cNvPr id="47" name="Line 54"/>
            <p:cNvSpPr>
              <a:spLocks noChangeShapeType="1"/>
            </p:cNvSpPr>
            <p:nvPr/>
          </p:nvSpPr>
          <p:spPr bwMode="auto">
            <a:xfrm flipH="1">
              <a:off x="6143625" y="4610100"/>
              <a:ext cx="368300" cy="0"/>
            </a:xfrm>
            <a:prstGeom prst="line">
              <a:avLst/>
            </a:prstGeom>
            <a:noFill/>
            <a:ln w="9525">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48" name="Line 55"/>
            <p:cNvSpPr>
              <a:spLocks noChangeShapeType="1"/>
            </p:cNvSpPr>
            <p:nvPr/>
          </p:nvSpPr>
          <p:spPr bwMode="auto">
            <a:xfrm>
              <a:off x="7616825" y="4606925"/>
              <a:ext cx="250825" cy="0"/>
            </a:xfrm>
            <a:prstGeom prst="line">
              <a:avLst/>
            </a:prstGeom>
            <a:noFill/>
            <a:ln w="9525">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grpSp>
      <p:sp>
        <p:nvSpPr>
          <p:cNvPr id="10" name="Text Box 3"/>
          <p:cNvSpPr txBox="1">
            <a:spLocks noChangeArrowheads="1"/>
          </p:cNvSpPr>
          <p:nvPr/>
        </p:nvSpPr>
        <p:spPr bwMode="auto">
          <a:xfrm>
            <a:off x="342107" y="1295400"/>
            <a:ext cx="8532018"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marL="285750" indent="-285750" eaLnBrk="1" hangingPunct="1">
              <a:spcBef>
                <a:spcPct val="20000"/>
              </a:spcBef>
              <a:spcAft>
                <a:spcPct val="15000"/>
              </a:spcAft>
              <a:buFont typeface="Wingdings" pitchFamily="2" charset="2"/>
              <a:buChar char="Ø"/>
            </a:pPr>
            <a:r>
              <a:rPr lang="en-US" sz="1800" b="1" dirty="0">
                <a:latin typeface="+mn-lt"/>
              </a:rPr>
              <a:t>One-to-one</a:t>
            </a:r>
            <a:r>
              <a:rPr lang="en-US" sz="1800" dirty="0">
                <a:latin typeface="+mn-lt"/>
              </a:rPr>
              <a:t>: An entity in A is associated with at most one entity in B, and an entity in B is associated with at most one entity in A. </a:t>
            </a:r>
            <a:endParaRPr lang="en-US" sz="1800" dirty="0" smtClean="0">
              <a:latin typeface="+mn-lt"/>
            </a:endParaRPr>
          </a:p>
        </p:txBody>
      </p:sp>
      <p:pic>
        <p:nvPicPr>
          <p:cNvPr id="409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62825" y="152401"/>
            <a:ext cx="1179496" cy="1073982"/>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4" name="Picture 2" descr="One-to-One Relationship Examples in Everyday Life | YourDictionar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8885" y="2779713"/>
            <a:ext cx="4741333" cy="2667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7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04800" y="0"/>
            <a:ext cx="7772400" cy="1066800"/>
          </a:xfrm>
        </p:spPr>
        <p:txBody>
          <a:bodyPr/>
          <a:lstStyle/>
          <a:p>
            <a:pPr>
              <a:defRPr/>
            </a:pPr>
            <a:r>
              <a:rPr lang="en-IN" sz="3200" dirty="0"/>
              <a:t>Key </a:t>
            </a:r>
            <a:r>
              <a:rPr lang="en-IN" sz="3200" dirty="0" smtClean="0"/>
              <a:t>constraints</a:t>
            </a:r>
            <a:endParaRPr lang="en-IN" sz="3200" dirty="0"/>
          </a:p>
        </p:txBody>
      </p:sp>
      <p:sp>
        <p:nvSpPr>
          <p:cNvPr id="26627"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800">
                <a:solidFill>
                  <a:schemeClr val="tx1"/>
                </a:solidFill>
                <a:latin typeface="Tahoma" pitchFamily="34" charset="0"/>
              </a:defRPr>
            </a:lvl1pPr>
            <a:lvl2pPr marL="742950" indent="-285750" eaLnBrk="0" hangingPunct="0">
              <a:defRPr sz="2800">
                <a:solidFill>
                  <a:schemeClr val="tx1"/>
                </a:solidFill>
                <a:latin typeface="Tahoma" pitchFamily="34" charset="0"/>
              </a:defRPr>
            </a:lvl2pPr>
            <a:lvl3pPr marL="1143000" indent="-228600" eaLnBrk="0" hangingPunct="0">
              <a:defRPr sz="2800">
                <a:solidFill>
                  <a:schemeClr val="tx1"/>
                </a:solidFill>
                <a:latin typeface="Tahoma" pitchFamily="34" charset="0"/>
              </a:defRPr>
            </a:lvl3pPr>
            <a:lvl4pPr marL="1600200" indent="-228600" eaLnBrk="0" hangingPunct="0">
              <a:defRPr sz="2800">
                <a:solidFill>
                  <a:schemeClr val="tx1"/>
                </a:solidFill>
                <a:latin typeface="Tahoma" pitchFamily="34" charset="0"/>
              </a:defRPr>
            </a:lvl4pPr>
            <a:lvl5pPr marL="2057400" indent="-228600" eaLnBrk="0" hangingPunct="0">
              <a:defRPr sz="2800">
                <a:solidFill>
                  <a:schemeClr val="tx1"/>
                </a:solidFill>
                <a:latin typeface="Tahoma" pitchFamily="34" charset="0"/>
              </a:defRPr>
            </a:lvl5pPr>
            <a:lvl6pPr marL="2514600" indent="-228600" eaLnBrk="0" fontAlgn="base" hangingPunct="0">
              <a:spcBef>
                <a:spcPct val="0"/>
              </a:spcBef>
              <a:spcAft>
                <a:spcPct val="0"/>
              </a:spcAft>
              <a:defRPr sz="2800">
                <a:solidFill>
                  <a:schemeClr val="tx1"/>
                </a:solidFill>
                <a:latin typeface="Tahoma" pitchFamily="34" charset="0"/>
              </a:defRPr>
            </a:lvl6pPr>
            <a:lvl7pPr marL="2971800" indent="-228600" eaLnBrk="0" fontAlgn="base" hangingPunct="0">
              <a:spcBef>
                <a:spcPct val="0"/>
              </a:spcBef>
              <a:spcAft>
                <a:spcPct val="0"/>
              </a:spcAft>
              <a:defRPr sz="2800">
                <a:solidFill>
                  <a:schemeClr val="tx1"/>
                </a:solidFill>
                <a:latin typeface="Tahoma" pitchFamily="34" charset="0"/>
              </a:defRPr>
            </a:lvl7pPr>
            <a:lvl8pPr marL="3429000" indent="-228600" eaLnBrk="0" fontAlgn="base" hangingPunct="0">
              <a:spcBef>
                <a:spcPct val="0"/>
              </a:spcBef>
              <a:spcAft>
                <a:spcPct val="0"/>
              </a:spcAft>
              <a:defRPr sz="2800">
                <a:solidFill>
                  <a:schemeClr val="tx1"/>
                </a:solidFill>
                <a:latin typeface="Tahoma" pitchFamily="34" charset="0"/>
              </a:defRPr>
            </a:lvl8pPr>
            <a:lvl9pPr marL="3886200" indent="-228600" eaLnBrk="0" fontAlgn="base" hangingPunct="0">
              <a:spcBef>
                <a:spcPct val="0"/>
              </a:spcBef>
              <a:spcAft>
                <a:spcPct val="0"/>
              </a:spcAft>
              <a:defRPr sz="2800">
                <a:solidFill>
                  <a:schemeClr val="tx1"/>
                </a:solidFill>
                <a:latin typeface="Tahoma" pitchFamily="34" charset="0"/>
              </a:defRPr>
            </a:lvl9pPr>
          </a:lstStyle>
          <a:p>
            <a:pPr eaLnBrk="1" hangingPunct="1"/>
            <a:fld id="{F949E51E-BACC-4DD8-BAE4-452162865D3C}" type="slidenum">
              <a:rPr lang="en-US" sz="2400" smtClean="0">
                <a:solidFill>
                  <a:schemeClr val="tx2"/>
                </a:solidFill>
              </a:rPr>
              <a:pPr eaLnBrk="1" hangingPunct="1"/>
              <a:t>27</a:t>
            </a:fld>
            <a:endParaRPr lang="en-US" sz="2400" smtClean="0">
              <a:solidFill>
                <a:schemeClr val="tx2"/>
              </a:solidFill>
            </a:endParaRPr>
          </a:p>
        </p:txBody>
      </p:sp>
      <p:sp>
        <p:nvSpPr>
          <p:cNvPr id="7" name="Text Box 3"/>
          <p:cNvSpPr txBox="1">
            <a:spLocks noChangeArrowheads="1"/>
          </p:cNvSpPr>
          <p:nvPr/>
        </p:nvSpPr>
        <p:spPr bwMode="auto">
          <a:xfrm>
            <a:off x="182245" y="1371600"/>
            <a:ext cx="8742363"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marL="285750" indent="-285750" eaLnBrk="1" hangingPunct="1">
              <a:buFont typeface="Wingdings" pitchFamily="2" charset="2"/>
              <a:buChar char="Ø"/>
            </a:pPr>
            <a:r>
              <a:rPr lang="en-US" sz="1800" b="1" dirty="0" smtClean="0">
                <a:latin typeface="+mn-lt"/>
              </a:rPr>
              <a:t>One-to-many</a:t>
            </a:r>
            <a:r>
              <a:rPr lang="en-US" sz="1800" dirty="0" smtClean="0">
                <a:latin typeface="+mn-lt"/>
              </a:rPr>
              <a:t>: An entity in A is associated with any number in B. An entity in B is associated with at most one entity in A.</a:t>
            </a:r>
          </a:p>
          <a:p>
            <a:pPr marL="285750" indent="-285750" eaLnBrk="1" hangingPunct="1">
              <a:buFont typeface="Wingdings" pitchFamily="2" charset="2"/>
              <a:buChar char="Ø"/>
            </a:pPr>
            <a:r>
              <a:rPr lang="en-US" sz="1800" dirty="0" smtClean="0">
                <a:latin typeface="+mn-lt"/>
              </a:rPr>
              <a:t>A woman from a club may be the mother of many (or no) children. A person may have at most one mother</a:t>
            </a:r>
            <a:r>
              <a:rPr lang="en-US" sz="1800" dirty="0">
                <a:latin typeface="+mn-lt"/>
              </a:rPr>
              <a:t> </a:t>
            </a:r>
            <a:r>
              <a:rPr lang="en-US" sz="1800" dirty="0" smtClean="0">
                <a:latin typeface="+mn-lt"/>
              </a:rPr>
              <a:t>e.g. from set of women registered in a club and set of children in a playgroup</a:t>
            </a:r>
          </a:p>
        </p:txBody>
      </p:sp>
      <p:grpSp>
        <p:nvGrpSpPr>
          <p:cNvPr id="9" name="Group 8"/>
          <p:cNvGrpSpPr/>
          <p:nvPr/>
        </p:nvGrpSpPr>
        <p:grpSpPr>
          <a:xfrm>
            <a:off x="355551" y="2870868"/>
            <a:ext cx="4291012" cy="3679825"/>
            <a:chOff x="158750" y="2428875"/>
            <a:chExt cx="4621213" cy="4273550"/>
          </a:xfrm>
        </p:grpSpPr>
        <p:sp>
          <p:nvSpPr>
            <p:cNvPr id="10" name="Text Box 14"/>
            <p:cNvSpPr txBox="1">
              <a:spLocks noChangeArrowheads="1"/>
            </p:cNvSpPr>
            <p:nvPr/>
          </p:nvSpPr>
          <p:spPr bwMode="auto">
            <a:xfrm>
              <a:off x="1727200" y="5957888"/>
              <a:ext cx="18478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i="1"/>
                <a:t>Is mother of</a:t>
              </a:r>
            </a:p>
          </p:txBody>
        </p:sp>
        <p:pic>
          <p:nvPicPr>
            <p:cNvPr id="11" name="Picture 4" descr="http://www.synergizedsolutions.com/simpsons/pictures/marge/margeskate.gi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6075" y="2457450"/>
              <a:ext cx="681038" cy="1566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7" descr="http://www.synergizedsolutions.com/simpsons/pictures/others/mothersimpson.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9250" y="5375275"/>
              <a:ext cx="444500" cy="1327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13" descr="http://www.synergizedsolutions.com/simpsons/pictures/lisa/lisashy.gi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997325" y="3038475"/>
              <a:ext cx="436563" cy="795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Oval 15"/>
            <p:cNvSpPr>
              <a:spLocks noChangeArrowheads="1"/>
            </p:cNvSpPr>
            <p:nvPr/>
          </p:nvSpPr>
          <p:spPr bwMode="auto">
            <a:xfrm>
              <a:off x="1992312" y="3076575"/>
              <a:ext cx="1120775" cy="2881313"/>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5" name="Line 17"/>
            <p:cNvSpPr>
              <a:spLocks noChangeShapeType="1"/>
            </p:cNvSpPr>
            <p:nvPr/>
          </p:nvSpPr>
          <p:spPr bwMode="auto">
            <a:xfrm>
              <a:off x="2525713" y="3648075"/>
              <a:ext cx="1770062" cy="398463"/>
            </a:xfrm>
            <a:prstGeom prst="line">
              <a:avLst/>
            </a:prstGeom>
            <a:noFill/>
            <a:ln w="317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6" name="Line 19"/>
            <p:cNvSpPr>
              <a:spLocks noChangeShapeType="1"/>
            </p:cNvSpPr>
            <p:nvPr/>
          </p:nvSpPr>
          <p:spPr bwMode="auto">
            <a:xfrm flipV="1">
              <a:off x="2501900" y="4669960"/>
              <a:ext cx="1289050" cy="221126"/>
            </a:xfrm>
            <a:prstGeom prst="line">
              <a:avLst/>
            </a:prstGeom>
            <a:noFill/>
            <a:ln w="317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7" name="Line 20"/>
            <p:cNvSpPr>
              <a:spLocks noChangeShapeType="1"/>
            </p:cNvSpPr>
            <p:nvPr/>
          </p:nvSpPr>
          <p:spPr bwMode="auto">
            <a:xfrm flipV="1">
              <a:off x="869950" y="5467350"/>
              <a:ext cx="1646238" cy="560388"/>
            </a:xfrm>
            <a:prstGeom prst="line">
              <a:avLst/>
            </a:prstGeom>
            <a:noFill/>
            <a:ln w="317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8" name="Line 21"/>
            <p:cNvSpPr>
              <a:spLocks noChangeShapeType="1"/>
            </p:cNvSpPr>
            <p:nvPr/>
          </p:nvSpPr>
          <p:spPr bwMode="auto">
            <a:xfrm>
              <a:off x="2503488" y="5461000"/>
              <a:ext cx="1160462" cy="255588"/>
            </a:xfrm>
            <a:prstGeom prst="line">
              <a:avLst/>
            </a:prstGeom>
            <a:noFill/>
            <a:ln w="317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9" name="Line 22"/>
            <p:cNvSpPr>
              <a:spLocks noChangeShapeType="1"/>
            </p:cNvSpPr>
            <p:nvPr/>
          </p:nvSpPr>
          <p:spPr bwMode="auto">
            <a:xfrm>
              <a:off x="635000" y="4389438"/>
              <a:ext cx="1873250" cy="77787"/>
            </a:xfrm>
            <a:prstGeom prst="line">
              <a:avLst/>
            </a:prstGeom>
            <a:noFill/>
            <a:ln w="317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0" name="Line 23"/>
            <p:cNvSpPr>
              <a:spLocks noChangeShapeType="1"/>
            </p:cNvSpPr>
            <p:nvPr/>
          </p:nvSpPr>
          <p:spPr bwMode="auto">
            <a:xfrm flipV="1">
              <a:off x="2533650" y="3527425"/>
              <a:ext cx="1397000" cy="103188"/>
            </a:xfrm>
            <a:prstGeom prst="line">
              <a:avLst/>
            </a:prstGeom>
            <a:noFill/>
            <a:ln w="317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pic>
          <p:nvPicPr>
            <p:cNvPr id="21" name="Picture 45" descr="http://www.synergizedsolutions.com/simpsons/pictures/bart/bart_look.gif"/>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22763" y="3570288"/>
              <a:ext cx="457200" cy="909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Picture 47" descr="http://www.synergizedsolutions.com/simpsons/pictures/maggie/maggie1.gif"/>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854450" y="2428875"/>
              <a:ext cx="388938" cy="593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Line 48"/>
            <p:cNvSpPr>
              <a:spLocks noChangeShapeType="1"/>
            </p:cNvSpPr>
            <p:nvPr/>
          </p:nvSpPr>
          <p:spPr bwMode="auto">
            <a:xfrm flipV="1">
              <a:off x="2514600" y="2878138"/>
              <a:ext cx="1276350" cy="741362"/>
            </a:xfrm>
            <a:prstGeom prst="line">
              <a:avLst/>
            </a:prstGeom>
            <a:noFill/>
            <a:ln w="317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pic>
          <p:nvPicPr>
            <p:cNvPr id="24" name="Picture 49" descr="http://www.synergizedsolutions.com/simpsons/pictures/homer/homerdonut.gif"/>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90950" y="5411788"/>
              <a:ext cx="623888" cy="1154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Picture 51" descr="http://www.synergizedsolutions.com/simpsons/pictures/others/selma.gif"/>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8750" y="4022725"/>
              <a:ext cx="592138" cy="1130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Picture 53" descr="http://www.synergizedsolutions.com/simpsons/pictures/others/moe.gif"/>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735388" y="4221163"/>
              <a:ext cx="538162" cy="106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Line 16"/>
            <p:cNvSpPr>
              <a:spLocks noChangeShapeType="1"/>
            </p:cNvSpPr>
            <p:nvPr/>
          </p:nvSpPr>
          <p:spPr bwMode="auto">
            <a:xfrm>
              <a:off x="869949" y="3340100"/>
              <a:ext cx="1655763" cy="334963"/>
            </a:xfrm>
            <a:prstGeom prst="line">
              <a:avLst/>
            </a:prstGeom>
            <a:noFill/>
            <a:ln w="317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grpSp>
      <p:grpSp>
        <p:nvGrpSpPr>
          <p:cNvPr id="43" name="Group 42"/>
          <p:cNvGrpSpPr/>
          <p:nvPr/>
        </p:nvGrpSpPr>
        <p:grpSpPr>
          <a:xfrm>
            <a:off x="4876800" y="3028700"/>
            <a:ext cx="3836987" cy="1530350"/>
            <a:chOff x="5192713" y="3571875"/>
            <a:chExt cx="3836987" cy="1530350"/>
          </a:xfrm>
        </p:grpSpPr>
        <p:sp>
          <p:nvSpPr>
            <p:cNvPr id="44" name="Text Box 29"/>
            <p:cNvSpPr txBox="1">
              <a:spLocks noChangeArrowheads="1"/>
            </p:cNvSpPr>
            <p:nvPr/>
          </p:nvSpPr>
          <p:spPr bwMode="auto">
            <a:xfrm>
              <a:off x="5192713" y="4371975"/>
              <a:ext cx="949325" cy="52705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eaLnBrk="1" hangingPunct="1">
                <a:spcBef>
                  <a:spcPct val="50000"/>
                </a:spcBef>
              </a:pPr>
              <a:r>
                <a:rPr lang="en-US" sz="1400"/>
                <a:t>Women's Club</a:t>
              </a:r>
            </a:p>
          </p:txBody>
        </p:sp>
        <p:sp>
          <p:nvSpPr>
            <p:cNvPr id="45" name="Text Box 30"/>
            <p:cNvSpPr txBox="1">
              <a:spLocks noChangeArrowheads="1"/>
            </p:cNvSpPr>
            <p:nvPr/>
          </p:nvSpPr>
          <p:spPr bwMode="auto">
            <a:xfrm>
              <a:off x="5268913" y="3582988"/>
              <a:ext cx="7334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sz="2000" dirty="0"/>
                <a:t>name</a:t>
              </a:r>
            </a:p>
          </p:txBody>
        </p:sp>
        <p:sp>
          <p:nvSpPr>
            <p:cNvPr id="46" name="Oval 31"/>
            <p:cNvSpPr>
              <a:spLocks noChangeArrowheads="1"/>
            </p:cNvSpPr>
            <p:nvPr/>
          </p:nvSpPr>
          <p:spPr bwMode="auto">
            <a:xfrm>
              <a:off x="5287963" y="3571875"/>
              <a:ext cx="742950" cy="43815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alpha val="50195"/>
                    </a:scheme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47" name="Line 32"/>
            <p:cNvSpPr>
              <a:spLocks noChangeShapeType="1"/>
            </p:cNvSpPr>
            <p:nvPr/>
          </p:nvSpPr>
          <p:spPr bwMode="auto">
            <a:xfrm>
              <a:off x="5688013" y="4010025"/>
              <a:ext cx="9525" cy="3714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48" name="Text Box 33"/>
            <p:cNvSpPr txBox="1">
              <a:spLocks noChangeArrowheads="1"/>
            </p:cNvSpPr>
            <p:nvPr/>
          </p:nvSpPr>
          <p:spPr bwMode="auto">
            <a:xfrm>
              <a:off x="7869238" y="4391025"/>
              <a:ext cx="1160462" cy="33855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eaLnBrk="1" hangingPunct="1">
                <a:spcBef>
                  <a:spcPct val="50000"/>
                </a:spcBef>
              </a:pPr>
              <a:r>
                <a:rPr lang="en-US" sz="1600" dirty="0" smtClean="0"/>
                <a:t>Playgroup</a:t>
              </a:r>
              <a:endParaRPr lang="en-US" sz="1600" dirty="0"/>
            </a:p>
          </p:txBody>
        </p:sp>
        <p:sp>
          <p:nvSpPr>
            <p:cNvPr id="49" name="Text Box 34"/>
            <p:cNvSpPr txBox="1">
              <a:spLocks noChangeArrowheads="1"/>
            </p:cNvSpPr>
            <p:nvPr/>
          </p:nvSpPr>
          <p:spPr bwMode="auto">
            <a:xfrm>
              <a:off x="8059738" y="3602038"/>
              <a:ext cx="7334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sz="2000"/>
                <a:t>name</a:t>
              </a:r>
            </a:p>
          </p:txBody>
        </p:sp>
        <p:sp>
          <p:nvSpPr>
            <p:cNvPr id="50" name="Oval 35"/>
            <p:cNvSpPr>
              <a:spLocks noChangeArrowheads="1"/>
            </p:cNvSpPr>
            <p:nvPr/>
          </p:nvSpPr>
          <p:spPr bwMode="auto">
            <a:xfrm>
              <a:off x="8078788" y="3590925"/>
              <a:ext cx="742950" cy="43815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alpha val="50195"/>
                    </a:scheme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51" name="Line 36"/>
            <p:cNvSpPr>
              <a:spLocks noChangeShapeType="1"/>
            </p:cNvSpPr>
            <p:nvPr/>
          </p:nvSpPr>
          <p:spPr bwMode="auto">
            <a:xfrm>
              <a:off x="8478838" y="4029075"/>
              <a:ext cx="9525" cy="3714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52" name="AutoShape 37"/>
            <p:cNvSpPr>
              <a:spLocks noChangeArrowheads="1"/>
            </p:cNvSpPr>
            <p:nvPr/>
          </p:nvSpPr>
          <p:spPr bwMode="auto">
            <a:xfrm>
              <a:off x="6503988" y="4117975"/>
              <a:ext cx="1133475" cy="984250"/>
            </a:xfrm>
            <a:prstGeom prst="diamond">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53" name="Text Box 38"/>
            <p:cNvSpPr txBox="1">
              <a:spLocks noChangeArrowheads="1"/>
            </p:cNvSpPr>
            <p:nvPr/>
          </p:nvSpPr>
          <p:spPr bwMode="auto">
            <a:xfrm>
              <a:off x="6635750" y="4151313"/>
              <a:ext cx="857250" cy="915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eaLnBrk="1" hangingPunct="1"/>
              <a:r>
                <a:rPr lang="en-US" sz="1800"/>
                <a:t>Is </a:t>
              </a:r>
            </a:p>
            <a:p>
              <a:pPr algn="ctr" eaLnBrk="1" hangingPunct="1"/>
              <a:r>
                <a:rPr lang="en-US" sz="1800"/>
                <a:t>Mother</a:t>
              </a:r>
            </a:p>
            <a:p>
              <a:pPr algn="ctr" eaLnBrk="1" hangingPunct="1"/>
              <a:r>
                <a:rPr lang="en-US" sz="1800"/>
                <a:t>of</a:t>
              </a:r>
            </a:p>
          </p:txBody>
        </p:sp>
        <p:sp>
          <p:nvSpPr>
            <p:cNvPr id="57" name="Line 42"/>
            <p:cNvSpPr>
              <a:spLocks noChangeShapeType="1"/>
            </p:cNvSpPr>
            <p:nvPr/>
          </p:nvSpPr>
          <p:spPr bwMode="auto">
            <a:xfrm>
              <a:off x="6143625" y="4610100"/>
              <a:ext cx="368300" cy="0"/>
            </a:xfrm>
            <a:prstGeom prst="line">
              <a:avLst/>
            </a:prstGeom>
            <a:noFill/>
            <a:ln w="9525">
              <a:solidFill>
                <a:schemeClr val="tx1"/>
              </a:solidFill>
              <a:round/>
              <a:headEnd type="triangle" w="lg"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58" name="Line 43"/>
            <p:cNvSpPr>
              <a:spLocks noChangeShapeType="1"/>
            </p:cNvSpPr>
            <p:nvPr/>
          </p:nvSpPr>
          <p:spPr bwMode="auto">
            <a:xfrm>
              <a:off x="7616825" y="4606925"/>
              <a:ext cx="250825"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grpSp>
      <p:sp>
        <p:nvSpPr>
          <p:cNvPr id="59" name="Text Box 54"/>
          <p:cNvSpPr txBox="1">
            <a:spLocks noChangeArrowheads="1"/>
          </p:cNvSpPr>
          <p:nvPr/>
        </p:nvSpPr>
        <p:spPr bwMode="auto">
          <a:xfrm>
            <a:off x="5105400" y="4937009"/>
            <a:ext cx="3657600" cy="1015663"/>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sz="1200" dirty="0">
                <a:latin typeface="+mn-lt"/>
              </a:rPr>
              <a:t>Note that this example is not saying that Moe does not have a mother, since we know as a biological fact that everyone has a mother.</a:t>
            </a:r>
          </a:p>
          <a:p>
            <a:pPr eaLnBrk="1" hangingPunct="1"/>
            <a:r>
              <a:rPr lang="en-US" sz="1200" dirty="0">
                <a:latin typeface="+mn-lt"/>
              </a:rPr>
              <a:t>It is simply the case that </a:t>
            </a:r>
            <a:r>
              <a:rPr lang="en-US" sz="1200" dirty="0" smtClean="0">
                <a:latin typeface="+mn-lt"/>
              </a:rPr>
              <a:t>Moe’s </a:t>
            </a:r>
            <a:r>
              <a:rPr lang="en-US" sz="1200" dirty="0">
                <a:latin typeface="+mn-lt"/>
              </a:rPr>
              <a:t>mom is not a member of the Women’s club.</a:t>
            </a:r>
          </a:p>
        </p:txBody>
      </p:sp>
      <p:pic>
        <p:nvPicPr>
          <p:cNvPr id="5122" name="Picture 2"/>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934200" y="103695"/>
            <a:ext cx="1779587" cy="1188510"/>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4" name="Straight Arrow Connector 3"/>
          <p:cNvCxnSpPr/>
          <p:nvPr/>
        </p:nvCxnSpPr>
        <p:spPr>
          <a:xfrm flipH="1" flipV="1">
            <a:off x="4307527" y="5105400"/>
            <a:ext cx="664523" cy="486378"/>
          </a:xfrm>
          <a:prstGeom prst="straightConnector1">
            <a:avLst/>
          </a:prstGeom>
          <a:ln w="38100">
            <a:solidFill>
              <a:schemeClr val="tx2"/>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04800" y="76200"/>
            <a:ext cx="7772400" cy="1066800"/>
          </a:xfrm>
        </p:spPr>
        <p:txBody>
          <a:bodyPr/>
          <a:lstStyle/>
          <a:p>
            <a:pPr>
              <a:defRPr/>
            </a:pPr>
            <a:r>
              <a:rPr lang="en-IN" sz="3200" dirty="0"/>
              <a:t>Key constraints</a:t>
            </a:r>
          </a:p>
        </p:txBody>
      </p:sp>
      <p:sp>
        <p:nvSpPr>
          <p:cNvPr id="7" name="Text Box 3"/>
          <p:cNvSpPr txBox="1">
            <a:spLocks noChangeArrowheads="1"/>
          </p:cNvSpPr>
          <p:nvPr/>
        </p:nvSpPr>
        <p:spPr bwMode="auto">
          <a:xfrm>
            <a:off x="236970" y="1292974"/>
            <a:ext cx="8742363" cy="15742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marL="285750" indent="-285750" eaLnBrk="1" hangingPunct="1">
              <a:spcBef>
                <a:spcPct val="20000"/>
              </a:spcBef>
              <a:spcAft>
                <a:spcPct val="15000"/>
              </a:spcAft>
              <a:buFont typeface="Wingdings" pitchFamily="2" charset="2"/>
              <a:buChar char="Ø"/>
            </a:pPr>
            <a:r>
              <a:rPr lang="en-US" sz="1800" b="1" dirty="0">
                <a:latin typeface="+mn-lt"/>
              </a:rPr>
              <a:t>Many-to-one</a:t>
            </a:r>
            <a:r>
              <a:rPr lang="en-US" sz="1800" dirty="0">
                <a:latin typeface="+mn-lt"/>
              </a:rPr>
              <a:t>: An entity in A is associated with at most one entity in B. An entity in B is associated with any number in A. </a:t>
            </a:r>
            <a:endParaRPr lang="en-US" sz="1800" dirty="0" smtClean="0">
              <a:latin typeface="+mn-lt"/>
            </a:endParaRPr>
          </a:p>
          <a:p>
            <a:pPr marL="285750" indent="-285750" eaLnBrk="1" hangingPunct="1">
              <a:spcBef>
                <a:spcPct val="20000"/>
              </a:spcBef>
              <a:spcAft>
                <a:spcPct val="15000"/>
              </a:spcAft>
              <a:buFont typeface="Wingdings" pitchFamily="2" charset="2"/>
              <a:buChar char="Ø"/>
            </a:pPr>
            <a:r>
              <a:rPr lang="en-US" sz="1800" dirty="0" smtClean="0">
                <a:latin typeface="+mn-lt"/>
              </a:rPr>
              <a:t>Many </a:t>
            </a:r>
            <a:r>
              <a:rPr lang="en-US" sz="1800" dirty="0">
                <a:latin typeface="+mn-lt"/>
              </a:rPr>
              <a:t>people </a:t>
            </a:r>
            <a:r>
              <a:rPr lang="en-US" sz="1800" dirty="0" smtClean="0">
                <a:latin typeface="+mn-lt"/>
              </a:rPr>
              <a:t>are </a:t>
            </a:r>
            <a:r>
              <a:rPr lang="en-US" sz="1800" dirty="0">
                <a:latin typeface="+mn-lt"/>
              </a:rPr>
              <a:t>be born in </a:t>
            </a:r>
            <a:r>
              <a:rPr lang="en-US" sz="1800" dirty="0" smtClean="0">
                <a:latin typeface="+mn-lt"/>
              </a:rPr>
              <a:t>one </a:t>
            </a:r>
            <a:r>
              <a:rPr lang="en-US" sz="1800" dirty="0">
                <a:latin typeface="+mn-lt"/>
              </a:rPr>
              <a:t>county, but any individual is born in at most one </a:t>
            </a:r>
            <a:r>
              <a:rPr lang="en-US" sz="1800" dirty="0" smtClean="0">
                <a:latin typeface="+mn-lt"/>
              </a:rPr>
              <a:t>country e.g. an entity set of people registered in a Bowling Club and an entity set of countries.</a:t>
            </a:r>
            <a:endParaRPr lang="en-US" sz="1800" dirty="0">
              <a:latin typeface="+mn-lt"/>
            </a:endParaRPr>
          </a:p>
        </p:txBody>
      </p:sp>
      <p:grpSp>
        <p:nvGrpSpPr>
          <p:cNvPr id="9" name="Group 8"/>
          <p:cNvGrpSpPr/>
          <p:nvPr/>
        </p:nvGrpSpPr>
        <p:grpSpPr>
          <a:xfrm>
            <a:off x="398507" y="2870734"/>
            <a:ext cx="3716293" cy="3819525"/>
            <a:chOff x="103188" y="2354263"/>
            <a:chExt cx="4302125" cy="4284662"/>
          </a:xfrm>
        </p:grpSpPr>
        <p:pic>
          <p:nvPicPr>
            <p:cNvPr id="10" name="Picture 4" descr="http://www.synergizedsolutions.com/simpsons/pictures/marge/margeskate.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8288" y="2354263"/>
              <a:ext cx="681037" cy="1566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8" descr="http://www.synergizedsolutions.com/simpsons/pictures/lisa/lisashy.gi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4213" y="3281363"/>
              <a:ext cx="436562" cy="795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 Box 9"/>
            <p:cNvSpPr txBox="1">
              <a:spLocks noChangeArrowheads="1"/>
            </p:cNvSpPr>
            <p:nvPr/>
          </p:nvSpPr>
          <p:spPr bwMode="auto">
            <a:xfrm>
              <a:off x="1727200" y="5957888"/>
              <a:ext cx="2060628" cy="4488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sz="2000" b="1" i="1" dirty="0"/>
                <a:t>Was born in</a:t>
              </a:r>
            </a:p>
          </p:txBody>
        </p:sp>
        <p:sp>
          <p:nvSpPr>
            <p:cNvPr id="13" name="Oval 10"/>
            <p:cNvSpPr>
              <a:spLocks noChangeArrowheads="1"/>
            </p:cNvSpPr>
            <p:nvPr/>
          </p:nvSpPr>
          <p:spPr bwMode="auto">
            <a:xfrm>
              <a:off x="1993900" y="3098800"/>
              <a:ext cx="1120775" cy="2881313"/>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4" name="Line 11"/>
            <p:cNvSpPr>
              <a:spLocks noChangeShapeType="1"/>
            </p:cNvSpPr>
            <p:nvPr/>
          </p:nvSpPr>
          <p:spPr bwMode="auto">
            <a:xfrm>
              <a:off x="862013" y="3203575"/>
              <a:ext cx="1606550" cy="420688"/>
            </a:xfrm>
            <a:prstGeom prst="line">
              <a:avLst/>
            </a:prstGeom>
            <a:noFill/>
            <a:ln w="317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5" name="Line 12"/>
            <p:cNvSpPr>
              <a:spLocks noChangeShapeType="1"/>
            </p:cNvSpPr>
            <p:nvPr/>
          </p:nvSpPr>
          <p:spPr bwMode="auto">
            <a:xfrm flipV="1">
              <a:off x="2525713" y="3303588"/>
              <a:ext cx="942975" cy="344487"/>
            </a:xfrm>
            <a:prstGeom prst="line">
              <a:avLst/>
            </a:prstGeom>
            <a:noFill/>
            <a:ln w="317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6" name="Line 13"/>
            <p:cNvSpPr>
              <a:spLocks noChangeShapeType="1"/>
            </p:cNvSpPr>
            <p:nvPr/>
          </p:nvSpPr>
          <p:spPr bwMode="auto">
            <a:xfrm>
              <a:off x="2501900" y="4891088"/>
              <a:ext cx="1104900" cy="600075"/>
            </a:xfrm>
            <a:prstGeom prst="line">
              <a:avLst/>
            </a:prstGeom>
            <a:noFill/>
            <a:ln w="317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7" name="Line 14"/>
            <p:cNvSpPr>
              <a:spLocks noChangeShapeType="1"/>
            </p:cNvSpPr>
            <p:nvPr/>
          </p:nvSpPr>
          <p:spPr bwMode="auto">
            <a:xfrm flipV="1">
              <a:off x="755650" y="5465763"/>
              <a:ext cx="1733550" cy="509587"/>
            </a:xfrm>
            <a:prstGeom prst="line">
              <a:avLst/>
            </a:prstGeom>
            <a:noFill/>
            <a:ln w="317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8" name="Line 15"/>
            <p:cNvSpPr>
              <a:spLocks noChangeShapeType="1"/>
            </p:cNvSpPr>
            <p:nvPr/>
          </p:nvSpPr>
          <p:spPr bwMode="auto">
            <a:xfrm flipV="1">
              <a:off x="2546350" y="4286250"/>
              <a:ext cx="1160463" cy="192088"/>
            </a:xfrm>
            <a:prstGeom prst="line">
              <a:avLst/>
            </a:prstGeom>
            <a:noFill/>
            <a:ln w="317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9" name="Line 16"/>
            <p:cNvSpPr>
              <a:spLocks noChangeShapeType="1"/>
            </p:cNvSpPr>
            <p:nvPr/>
          </p:nvSpPr>
          <p:spPr bwMode="auto">
            <a:xfrm flipV="1">
              <a:off x="1223963" y="4467225"/>
              <a:ext cx="1284287" cy="387350"/>
            </a:xfrm>
            <a:prstGeom prst="line">
              <a:avLst/>
            </a:prstGeom>
            <a:noFill/>
            <a:ln w="317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0" name="Line 17"/>
            <p:cNvSpPr>
              <a:spLocks noChangeShapeType="1"/>
            </p:cNvSpPr>
            <p:nvPr/>
          </p:nvSpPr>
          <p:spPr bwMode="auto">
            <a:xfrm flipH="1">
              <a:off x="601663" y="3630613"/>
              <a:ext cx="1931987" cy="750887"/>
            </a:xfrm>
            <a:prstGeom prst="line">
              <a:avLst/>
            </a:prstGeom>
            <a:noFill/>
            <a:ln w="317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1" name="Line 35"/>
            <p:cNvSpPr>
              <a:spLocks noChangeShapeType="1"/>
            </p:cNvSpPr>
            <p:nvPr/>
          </p:nvSpPr>
          <p:spPr bwMode="auto">
            <a:xfrm flipH="1">
              <a:off x="1073150" y="3619500"/>
              <a:ext cx="1441450" cy="60325"/>
            </a:xfrm>
            <a:prstGeom prst="line">
              <a:avLst/>
            </a:prstGeom>
            <a:noFill/>
            <a:ln w="317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pic>
          <p:nvPicPr>
            <p:cNvPr id="22" name="Picture 41" descr="http://www.synergizedsolutions.com/simpsons/pictures/others/selma.gif"/>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23825" y="3919538"/>
              <a:ext cx="592138" cy="1130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Picture 45" descr="http://www.synergizedsolutions.com/simpsons/pictures/others/apupray.gif"/>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46138" y="4533900"/>
              <a:ext cx="422275" cy="1106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Picture 47" descr="http://www.synergizedsolutions.com/simpsons/pictures/others/seacaptain.gif"/>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3188" y="5472113"/>
              <a:ext cx="611187" cy="1166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Picture 49" descr="http://images.google.com/images?q=tbn:uh55WHhD6GQC:www.uni-konstanz.de/ag-moral/images/flag-USA.gif">
              <a:hlinkClick r:id="rId8"/>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449638" y="3046413"/>
              <a:ext cx="927100" cy="490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Picture 51" descr="http://images.google.com/images?q=tbn:XyCxdCQAgJcC:www.tamagawa.ac.jp/sisetu/gakujutu/honey/images/flag/Flag-india.gif">
              <a:hlinkClick r:id="rId10"/>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500438" y="4014788"/>
              <a:ext cx="79375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Picture 55" descr="http://images.google.com/images?q=tbn:G-8XH0WyCO4C:www.enchantedlearning.com/europe/ireland/Flagbig.GIF">
              <a:hlinkClick r:id="rId12"/>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460750" y="5278438"/>
              <a:ext cx="944563" cy="60166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grpSp>
      <p:grpSp>
        <p:nvGrpSpPr>
          <p:cNvPr id="28" name="Group 27"/>
          <p:cNvGrpSpPr/>
          <p:nvPr/>
        </p:nvGrpSpPr>
        <p:grpSpPr>
          <a:xfrm>
            <a:off x="4850606" y="3301206"/>
            <a:ext cx="3836987" cy="1530350"/>
            <a:chOff x="5192713" y="3571875"/>
            <a:chExt cx="3836987" cy="1530350"/>
          </a:xfrm>
        </p:grpSpPr>
        <p:sp>
          <p:nvSpPr>
            <p:cNvPr id="29" name="Text Box 18"/>
            <p:cNvSpPr txBox="1">
              <a:spLocks noChangeArrowheads="1"/>
            </p:cNvSpPr>
            <p:nvPr/>
          </p:nvSpPr>
          <p:spPr bwMode="auto">
            <a:xfrm>
              <a:off x="5192713" y="4371975"/>
              <a:ext cx="949325" cy="52705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eaLnBrk="1" hangingPunct="1">
                <a:spcBef>
                  <a:spcPct val="50000"/>
                </a:spcBef>
              </a:pPr>
              <a:r>
                <a:rPr lang="en-US" sz="1400"/>
                <a:t>Bowling Club</a:t>
              </a:r>
            </a:p>
          </p:txBody>
        </p:sp>
        <p:sp>
          <p:nvSpPr>
            <p:cNvPr id="30" name="Text Box 19"/>
            <p:cNvSpPr txBox="1">
              <a:spLocks noChangeArrowheads="1"/>
            </p:cNvSpPr>
            <p:nvPr/>
          </p:nvSpPr>
          <p:spPr bwMode="auto">
            <a:xfrm>
              <a:off x="5268913" y="3582988"/>
              <a:ext cx="7334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sz="2000" dirty="0"/>
                <a:t>name</a:t>
              </a:r>
            </a:p>
          </p:txBody>
        </p:sp>
        <p:sp>
          <p:nvSpPr>
            <p:cNvPr id="31" name="Oval 20"/>
            <p:cNvSpPr>
              <a:spLocks noChangeArrowheads="1"/>
            </p:cNvSpPr>
            <p:nvPr/>
          </p:nvSpPr>
          <p:spPr bwMode="auto">
            <a:xfrm>
              <a:off x="5287963" y="3571875"/>
              <a:ext cx="742950" cy="43815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alpha val="50195"/>
                    </a:scheme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32" name="Line 21"/>
            <p:cNvSpPr>
              <a:spLocks noChangeShapeType="1"/>
            </p:cNvSpPr>
            <p:nvPr/>
          </p:nvSpPr>
          <p:spPr bwMode="auto">
            <a:xfrm>
              <a:off x="5688013" y="4010025"/>
              <a:ext cx="9525" cy="3714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33" name="Text Box 22"/>
            <p:cNvSpPr txBox="1">
              <a:spLocks noChangeArrowheads="1"/>
            </p:cNvSpPr>
            <p:nvPr/>
          </p:nvSpPr>
          <p:spPr bwMode="auto">
            <a:xfrm>
              <a:off x="7869238" y="4391025"/>
              <a:ext cx="1160462" cy="34607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eaLnBrk="1" hangingPunct="1">
                <a:spcBef>
                  <a:spcPct val="50000"/>
                </a:spcBef>
              </a:pPr>
              <a:r>
                <a:rPr lang="en-US" sz="1600"/>
                <a:t>Country</a:t>
              </a:r>
            </a:p>
          </p:txBody>
        </p:sp>
        <p:sp>
          <p:nvSpPr>
            <p:cNvPr id="34" name="Text Box 23"/>
            <p:cNvSpPr txBox="1">
              <a:spLocks noChangeArrowheads="1"/>
            </p:cNvSpPr>
            <p:nvPr/>
          </p:nvSpPr>
          <p:spPr bwMode="auto">
            <a:xfrm>
              <a:off x="8059738" y="3649663"/>
              <a:ext cx="773112"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sz="1600"/>
                <a:t>Capital</a:t>
              </a:r>
            </a:p>
          </p:txBody>
        </p:sp>
        <p:sp>
          <p:nvSpPr>
            <p:cNvPr id="35" name="Oval 24"/>
            <p:cNvSpPr>
              <a:spLocks noChangeArrowheads="1"/>
            </p:cNvSpPr>
            <p:nvPr/>
          </p:nvSpPr>
          <p:spPr bwMode="auto">
            <a:xfrm>
              <a:off x="8078788" y="3590925"/>
              <a:ext cx="742950" cy="43815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alpha val="50195"/>
                    </a:scheme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36" name="Line 25"/>
            <p:cNvSpPr>
              <a:spLocks noChangeShapeType="1"/>
            </p:cNvSpPr>
            <p:nvPr/>
          </p:nvSpPr>
          <p:spPr bwMode="auto">
            <a:xfrm>
              <a:off x="8478838" y="4029075"/>
              <a:ext cx="9525" cy="3714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37" name="AutoShape 26"/>
            <p:cNvSpPr>
              <a:spLocks noChangeArrowheads="1"/>
            </p:cNvSpPr>
            <p:nvPr/>
          </p:nvSpPr>
          <p:spPr bwMode="auto">
            <a:xfrm>
              <a:off x="6503988" y="4117975"/>
              <a:ext cx="1133475" cy="984250"/>
            </a:xfrm>
            <a:prstGeom prst="diamond">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38" name="Text Box 27"/>
            <p:cNvSpPr txBox="1">
              <a:spLocks noChangeArrowheads="1"/>
            </p:cNvSpPr>
            <p:nvPr/>
          </p:nvSpPr>
          <p:spPr bwMode="auto">
            <a:xfrm>
              <a:off x="6769100" y="4210050"/>
              <a:ext cx="590550" cy="825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eaLnBrk="1" hangingPunct="1"/>
              <a:r>
                <a:rPr lang="en-US" sz="1600"/>
                <a:t>Was</a:t>
              </a:r>
            </a:p>
            <a:p>
              <a:pPr algn="ctr" eaLnBrk="1" hangingPunct="1"/>
              <a:r>
                <a:rPr lang="en-US" sz="1600"/>
                <a:t>Born</a:t>
              </a:r>
            </a:p>
            <a:p>
              <a:pPr algn="ctr" eaLnBrk="1" hangingPunct="1"/>
              <a:r>
                <a:rPr lang="en-US" sz="1600"/>
                <a:t>in</a:t>
              </a:r>
            </a:p>
          </p:txBody>
        </p:sp>
        <p:sp>
          <p:nvSpPr>
            <p:cNvPr id="42" name="Line 31"/>
            <p:cNvSpPr>
              <a:spLocks noChangeShapeType="1"/>
            </p:cNvSpPr>
            <p:nvPr/>
          </p:nvSpPr>
          <p:spPr bwMode="auto">
            <a:xfrm>
              <a:off x="6143625" y="4610100"/>
              <a:ext cx="3683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43" name="Line 32"/>
            <p:cNvSpPr>
              <a:spLocks noChangeShapeType="1"/>
            </p:cNvSpPr>
            <p:nvPr/>
          </p:nvSpPr>
          <p:spPr bwMode="auto">
            <a:xfrm>
              <a:off x="7616825" y="4606925"/>
              <a:ext cx="250825" cy="0"/>
            </a:xfrm>
            <a:prstGeom prst="line">
              <a:avLst/>
            </a:prstGeom>
            <a:noFill/>
            <a:ln w="9525">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grpSp>
      <p:sp>
        <p:nvSpPr>
          <p:cNvPr id="44" name="Text Box 43"/>
          <p:cNvSpPr txBox="1">
            <a:spLocks noChangeArrowheads="1"/>
          </p:cNvSpPr>
          <p:nvPr/>
        </p:nvSpPr>
        <p:spPr bwMode="auto">
          <a:xfrm>
            <a:off x="4895691" y="5220600"/>
            <a:ext cx="3814762" cy="1384995"/>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sz="1200" dirty="0">
                <a:latin typeface="+mn-lt"/>
              </a:rPr>
              <a:t>Note that we are not saying that the Sea Captain was not born in some country, he almost certainly was, we just don’t know which country, or it is not in our Country entity set.</a:t>
            </a:r>
          </a:p>
          <a:p>
            <a:pPr eaLnBrk="1" hangingPunct="1"/>
            <a:r>
              <a:rPr lang="en-US" sz="1200" dirty="0">
                <a:latin typeface="+mn-lt"/>
              </a:rPr>
              <a:t>Also note that we are not saying that no one was born in Ireland, it is just that no one in the Bowling Club was.</a:t>
            </a:r>
          </a:p>
        </p:txBody>
      </p:sp>
      <p:pic>
        <p:nvPicPr>
          <p:cNvPr id="6146" name="Picture 2"/>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6803072" y="152400"/>
            <a:ext cx="1966911" cy="1123949"/>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Rectangle 2"/>
          <p:cNvSpPr>
            <a:spLocks noGrp="1" noChangeArrowheads="1"/>
          </p:cNvSpPr>
          <p:nvPr>
            <p:ph type="title"/>
          </p:nvPr>
        </p:nvSpPr>
        <p:spPr>
          <a:xfrm>
            <a:off x="228600" y="381000"/>
            <a:ext cx="8991600" cy="635000"/>
          </a:xfrm>
        </p:spPr>
        <p:txBody>
          <a:bodyPr lIns="92075" tIns="46038" rIns="92075" bIns="46038" anchor="ctr"/>
          <a:lstStyle/>
          <a:p>
            <a:pPr>
              <a:defRPr/>
            </a:pPr>
            <a:r>
              <a:rPr lang="en-IN" sz="3200" dirty="0"/>
              <a:t>Key constraints</a:t>
            </a:r>
          </a:p>
        </p:txBody>
      </p:sp>
      <p:sp>
        <p:nvSpPr>
          <p:cNvPr id="8" name="Text Box 3"/>
          <p:cNvSpPr txBox="1">
            <a:spLocks noChangeArrowheads="1"/>
          </p:cNvSpPr>
          <p:nvPr/>
        </p:nvSpPr>
        <p:spPr bwMode="auto">
          <a:xfrm>
            <a:off x="281305" y="1524000"/>
            <a:ext cx="8742363"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marL="285750" indent="-285750" eaLnBrk="1" hangingPunct="1">
              <a:spcBef>
                <a:spcPct val="20000"/>
              </a:spcBef>
              <a:spcAft>
                <a:spcPct val="15000"/>
              </a:spcAft>
              <a:buFont typeface="Wingdings" pitchFamily="2" charset="2"/>
              <a:buChar char="Ø"/>
            </a:pPr>
            <a:r>
              <a:rPr lang="en-US" sz="1800" b="1" dirty="0">
                <a:latin typeface="+mn-lt"/>
              </a:rPr>
              <a:t>Many-to-many</a:t>
            </a:r>
            <a:r>
              <a:rPr lang="en-US" sz="1800" dirty="0">
                <a:latin typeface="+mn-lt"/>
              </a:rPr>
              <a:t>: Entities in A and B are associated with any number from each other. </a:t>
            </a:r>
          </a:p>
        </p:txBody>
      </p:sp>
      <p:pic>
        <p:nvPicPr>
          <p:cNvPr id="717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68808" y="141446"/>
            <a:ext cx="1938210" cy="1286487"/>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0" name="Picture 2" descr="What are the different types of relationships in DBM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0598" y="2286000"/>
            <a:ext cx="7343775" cy="169545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Cardinality in DBMS - GeeksforGeek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80598" y="3956217"/>
            <a:ext cx="7643495" cy="277542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5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81000" y="228600"/>
            <a:ext cx="7772400" cy="838200"/>
          </a:xfrm>
        </p:spPr>
        <p:txBody>
          <a:bodyPr rtlCol="0">
            <a:normAutofit/>
          </a:bodyPr>
          <a:lstStyle/>
          <a:p>
            <a:pPr eaLnBrk="1" fontAlgn="auto" hangingPunct="1">
              <a:defRPr/>
            </a:pPr>
            <a:r>
              <a:rPr lang="en-US" sz="3200" dirty="0" smtClean="0"/>
              <a:t>the </a:t>
            </a:r>
            <a:r>
              <a:rPr lang="en-US" sz="3200" dirty="0"/>
              <a:t>file </a:t>
            </a:r>
            <a:r>
              <a:rPr lang="en-US" sz="3200" dirty="0" smtClean="0"/>
              <a:t>systems</a:t>
            </a:r>
            <a:endParaRPr lang="en-IN" sz="3200" dirty="0"/>
          </a:p>
        </p:txBody>
      </p:sp>
      <p:sp>
        <p:nvSpPr>
          <p:cNvPr id="6148"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800">
                <a:solidFill>
                  <a:schemeClr val="tx1"/>
                </a:solidFill>
                <a:latin typeface="Tahoma" pitchFamily="34" charset="0"/>
              </a:defRPr>
            </a:lvl1pPr>
            <a:lvl2pPr marL="742950" indent="-285750" eaLnBrk="0" hangingPunct="0">
              <a:defRPr sz="2800">
                <a:solidFill>
                  <a:schemeClr val="tx1"/>
                </a:solidFill>
                <a:latin typeface="Tahoma" pitchFamily="34" charset="0"/>
              </a:defRPr>
            </a:lvl2pPr>
            <a:lvl3pPr marL="1143000" indent="-228600" eaLnBrk="0" hangingPunct="0">
              <a:defRPr sz="2800">
                <a:solidFill>
                  <a:schemeClr val="tx1"/>
                </a:solidFill>
                <a:latin typeface="Tahoma" pitchFamily="34" charset="0"/>
              </a:defRPr>
            </a:lvl3pPr>
            <a:lvl4pPr marL="1600200" indent="-228600" eaLnBrk="0" hangingPunct="0">
              <a:defRPr sz="2800">
                <a:solidFill>
                  <a:schemeClr val="tx1"/>
                </a:solidFill>
                <a:latin typeface="Tahoma" pitchFamily="34" charset="0"/>
              </a:defRPr>
            </a:lvl4pPr>
            <a:lvl5pPr marL="2057400" indent="-228600" eaLnBrk="0" hangingPunct="0">
              <a:defRPr sz="2800">
                <a:solidFill>
                  <a:schemeClr val="tx1"/>
                </a:solidFill>
                <a:latin typeface="Tahoma" pitchFamily="34" charset="0"/>
              </a:defRPr>
            </a:lvl5pPr>
            <a:lvl6pPr marL="2514600" indent="-228600" eaLnBrk="0" fontAlgn="base" hangingPunct="0">
              <a:spcBef>
                <a:spcPct val="0"/>
              </a:spcBef>
              <a:spcAft>
                <a:spcPct val="0"/>
              </a:spcAft>
              <a:defRPr sz="2800">
                <a:solidFill>
                  <a:schemeClr val="tx1"/>
                </a:solidFill>
                <a:latin typeface="Tahoma" pitchFamily="34" charset="0"/>
              </a:defRPr>
            </a:lvl6pPr>
            <a:lvl7pPr marL="2971800" indent="-228600" eaLnBrk="0" fontAlgn="base" hangingPunct="0">
              <a:spcBef>
                <a:spcPct val="0"/>
              </a:spcBef>
              <a:spcAft>
                <a:spcPct val="0"/>
              </a:spcAft>
              <a:defRPr sz="2800">
                <a:solidFill>
                  <a:schemeClr val="tx1"/>
                </a:solidFill>
                <a:latin typeface="Tahoma" pitchFamily="34" charset="0"/>
              </a:defRPr>
            </a:lvl7pPr>
            <a:lvl8pPr marL="3429000" indent="-228600" eaLnBrk="0" fontAlgn="base" hangingPunct="0">
              <a:spcBef>
                <a:spcPct val="0"/>
              </a:spcBef>
              <a:spcAft>
                <a:spcPct val="0"/>
              </a:spcAft>
              <a:defRPr sz="2800">
                <a:solidFill>
                  <a:schemeClr val="tx1"/>
                </a:solidFill>
                <a:latin typeface="Tahoma" pitchFamily="34" charset="0"/>
              </a:defRPr>
            </a:lvl8pPr>
            <a:lvl9pPr marL="3886200" indent="-228600" eaLnBrk="0" fontAlgn="base" hangingPunct="0">
              <a:spcBef>
                <a:spcPct val="0"/>
              </a:spcBef>
              <a:spcAft>
                <a:spcPct val="0"/>
              </a:spcAft>
              <a:defRPr sz="2800">
                <a:solidFill>
                  <a:schemeClr val="tx1"/>
                </a:solidFill>
                <a:latin typeface="Tahoma" pitchFamily="34" charset="0"/>
              </a:defRPr>
            </a:lvl9pPr>
          </a:lstStyle>
          <a:p>
            <a:pPr eaLnBrk="1" hangingPunct="1"/>
            <a:fld id="{5463B3AF-58F4-424B-A194-CEEFB8F5E6BC}" type="slidenum">
              <a:rPr lang="en-US" sz="2400" smtClean="0">
                <a:solidFill>
                  <a:schemeClr val="tx2"/>
                </a:solidFill>
              </a:rPr>
              <a:pPr eaLnBrk="1" hangingPunct="1"/>
              <a:t>3</a:t>
            </a:fld>
            <a:endParaRPr lang="en-US" sz="2400" smtClean="0">
              <a:solidFill>
                <a:schemeClr val="tx2"/>
              </a:solidFill>
            </a:endParaRPr>
          </a:p>
        </p:txBody>
      </p:sp>
      <p:sp>
        <p:nvSpPr>
          <p:cNvPr id="4" name="Rectangle 3"/>
          <p:cNvSpPr/>
          <p:nvPr/>
        </p:nvSpPr>
        <p:spPr>
          <a:xfrm>
            <a:off x="762000" y="1524000"/>
            <a:ext cx="7391400" cy="4401205"/>
          </a:xfrm>
          <a:prstGeom prst="rect">
            <a:avLst/>
          </a:prstGeom>
        </p:spPr>
        <p:txBody>
          <a:bodyPr wrap="square">
            <a:spAutoFit/>
          </a:bodyPr>
          <a:lstStyle/>
          <a:p>
            <a:r>
              <a:rPr lang="en-US" sz="2000" b="1" dirty="0" smtClean="0">
                <a:latin typeface="+mn-lt"/>
                <a:cs typeface="Calibri" pitchFamily="34" charset="0"/>
              </a:rPr>
              <a:t>Drawbacks of the File System:</a:t>
            </a:r>
          </a:p>
          <a:p>
            <a:endParaRPr lang="en-US" sz="2000" dirty="0" smtClean="0">
              <a:latin typeface="+mn-lt"/>
              <a:cs typeface="Calibri" pitchFamily="34" charset="0"/>
            </a:endParaRPr>
          </a:p>
          <a:p>
            <a:pPr marL="342900" indent="-342900">
              <a:buFont typeface="Wingdings" pitchFamily="2" charset="2"/>
              <a:buChar char="Ø"/>
            </a:pPr>
            <a:r>
              <a:rPr lang="en-US" sz="2000" dirty="0" smtClean="0">
                <a:latin typeface="+mn-lt"/>
                <a:cs typeface="Calibri" pitchFamily="34" charset="0"/>
              </a:rPr>
              <a:t>Data redundancy and inconsistency</a:t>
            </a:r>
          </a:p>
          <a:p>
            <a:pPr marL="800100" lvl="1" indent="-342900">
              <a:buFont typeface="Wingdings" pitchFamily="2" charset="2"/>
              <a:buChar char="§"/>
            </a:pPr>
            <a:r>
              <a:rPr lang="en-US" sz="2000" dirty="0" smtClean="0">
                <a:latin typeface="+mn-lt"/>
                <a:cs typeface="Calibri" pitchFamily="34" charset="0"/>
              </a:rPr>
              <a:t>Multiple file formats, duplication of information in different files</a:t>
            </a:r>
          </a:p>
          <a:p>
            <a:pPr marL="342900" indent="-342900">
              <a:buFont typeface="Wingdings" pitchFamily="2" charset="2"/>
              <a:buChar char="Ø"/>
            </a:pPr>
            <a:r>
              <a:rPr lang="en-US" sz="2000" dirty="0" smtClean="0">
                <a:latin typeface="+mn-lt"/>
                <a:cs typeface="Calibri" pitchFamily="34" charset="0"/>
              </a:rPr>
              <a:t>Difficulty in accessing data </a:t>
            </a:r>
          </a:p>
          <a:p>
            <a:pPr marL="800100" lvl="1" indent="-342900">
              <a:buFont typeface="Wingdings" pitchFamily="2" charset="2"/>
              <a:buChar char="§"/>
            </a:pPr>
            <a:r>
              <a:rPr lang="en-US" sz="2000" dirty="0" smtClean="0">
                <a:latin typeface="+mn-lt"/>
                <a:cs typeface="Calibri" pitchFamily="34" charset="0"/>
              </a:rPr>
              <a:t>Need to write a new program to carry out each new task</a:t>
            </a:r>
          </a:p>
          <a:p>
            <a:pPr marL="342900" indent="-342900">
              <a:buFont typeface="Wingdings" pitchFamily="2" charset="2"/>
              <a:buChar char="Ø"/>
            </a:pPr>
            <a:r>
              <a:rPr lang="en-US" sz="2000" dirty="0" smtClean="0">
                <a:latin typeface="+mn-lt"/>
                <a:cs typeface="Calibri" pitchFamily="34" charset="0"/>
              </a:rPr>
              <a:t>Data isolation </a:t>
            </a:r>
          </a:p>
          <a:p>
            <a:pPr marL="800100" lvl="1" indent="-342900">
              <a:buFont typeface="Wingdings" pitchFamily="2" charset="2"/>
              <a:buChar char="§"/>
            </a:pPr>
            <a:r>
              <a:rPr lang="en-US" sz="2000" dirty="0" smtClean="0">
                <a:latin typeface="+mn-lt"/>
                <a:cs typeface="Calibri" pitchFamily="34" charset="0"/>
              </a:rPr>
              <a:t>Multiple files and formats</a:t>
            </a:r>
          </a:p>
          <a:p>
            <a:pPr marL="342900" indent="-342900">
              <a:buFont typeface="Wingdings" pitchFamily="2" charset="2"/>
              <a:buChar char="Ø"/>
            </a:pPr>
            <a:r>
              <a:rPr lang="en-US" sz="2000" dirty="0" smtClean="0">
                <a:latin typeface="+mn-lt"/>
                <a:cs typeface="Calibri" pitchFamily="34" charset="0"/>
              </a:rPr>
              <a:t>Integrity problems</a:t>
            </a:r>
          </a:p>
          <a:p>
            <a:pPr marL="800100" lvl="1" indent="-342900">
              <a:buFont typeface="Wingdings" pitchFamily="2" charset="2"/>
              <a:buChar char="§"/>
            </a:pPr>
            <a:r>
              <a:rPr lang="en-US" sz="2000" dirty="0" smtClean="0">
                <a:latin typeface="+mn-lt"/>
                <a:cs typeface="Calibri" pitchFamily="34" charset="0"/>
              </a:rPr>
              <a:t>Integrity constraints  (e.g., account balance &gt; 0) become “buried” in program code rather than being stated explicitly</a:t>
            </a:r>
          </a:p>
          <a:p>
            <a:pPr marL="800100" lvl="1" indent="-342900">
              <a:buFont typeface="Wingdings" pitchFamily="2" charset="2"/>
              <a:buChar char="§"/>
            </a:pPr>
            <a:r>
              <a:rPr lang="en-US" sz="2000" dirty="0" smtClean="0">
                <a:latin typeface="+mn-lt"/>
                <a:cs typeface="Calibri" pitchFamily="34" charset="0"/>
              </a:rPr>
              <a:t>Hard to add new constraints or change existing ones</a:t>
            </a:r>
          </a:p>
        </p:txBody>
      </p:sp>
      <p:pic>
        <p:nvPicPr>
          <p:cNvPr id="6153" name="Picture 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1199" y="457200"/>
            <a:ext cx="2956771" cy="14403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5" name="Rectangle 2"/>
          <p:cNvSpPr>
            <a:spLocks noGrp="1" noChangeArrowheads="1"/>
          </p:cNvSpPr>
          <p:nvPr>
            <p:ph type="title"/>
          </p:nvPr>
        </p:nvSpPr>
        <p:spPr>
          <a:xfrm>
            <a:off x="228600" y="533400"/>
            <a:ext cx="7315200" cy="609600"/>
          </a:xfrm>
        </p:spPr>
        <p:txBody>
          <a:bodyPr/>
          <a:lstStyle/>
          <a:p>
            <a:pPr>
              <a:defRPr/>
            </a:pPr>
            <a:r>
              <a:rPr lang="en-IN" sz="3200" dirty="0"/>
              <a:t>Participation constraints</a:t>
            </a:r>
          </a:p>
        </p:txBody>
      </p:sp>
      <p:sp>
        <p:nvSpPr>
          <p:cNvPr id="28676" name="Rectangle 3"/>
          <p:cNvSpPr>
            <a:spLocks noGrp="1" noChangeArrowheads="1"/>
          </p:cNvSpPr>
          <p:nvPr>
            <p:ph idx="1"/>
          </p:nvPr>
        </p:nvSpPr>
        <p:spPr>
          <a:xfrm>
            <a:off x="304800" y="1409700"/>
            <a:ext cx="4495800" cy="3238500"/>
          </a:xfrm>
        </p:spPr>
        <p:txBody>
          <a:bodyPr rtlCol="0">
            <a:normAutofit lnSpcReduction="10000"/>
          </a:bodyPr>
          <a:lstStyle/>
          <a:p>
            <a:pPr eaLnBrk="1" hangingPunct="1">
              <a:lnSpc>
                <a:spcPct val="150000"/>
              </a:lnSpc>
              <a:spcBef>
                <a:spcPts val="0"/>
              </a:spcBef>
              <a:spcAft>
                <a:spcPts val="0"/>
              </a:spcAft>
              <a:buFont typeface="Wingdings" pitchFamily="2" charset="2"/>
              <a:buChar char="Ø"/>
            </a:pPr>
            <a:r>
              <a:rPr lang="en-IN" sz="1800" dirty="0" smtClean="0">
                <a:solidFill>
                  <a:srgbClr val="C00000"/>
                </a:solidFill>
              </a:rPr>
              <a:t>Total Participation </a:t>
            </a:r>
            <a:r>
              <a:rPr lang="en-IN" sz="1800" b="0" dirty="0" smtClean="0"/>
              <a:t>means each entity is involved in the relationship.</a:t>
            </a:r>
            <a:endParaRPr lang="en-IN" sz="1800" b="0" dirty="0"/>
          </a:p>
          <a:p>
            <a:pPr eaLnBrk="1" hangingPunct="1">
              <a:lnSpc>
                <a:spcPct val="150000"/>
              </a:lnSpc>
              <a:spcBef>
                <a:spcPts val="0"/>
              </a:spcBef>
              <a:spcAft>
                <a:spcPts val="0"/>
              </a:spcAft>
              <a:buFont typeface="Wingdings" pitchFamily="2" charset="2"/>
              <a:buChar char="Ø"/>
            </a:pPr>
            <a:r>
              <a:rPr lang="en-IN" sz="1800" dirty="0" smtClean="0">
                <a:solidFill>
                  <a:srgbClr val="C00000"/>
                </a:solidFill>
              </a:rPr>
              <a:t>Partial participation</a:t>
            </a:r>
            <a:r>
              <a:rPr lang="en-IN" sz="1800" b="0" dirty="0" smtClean="0"/>
              <a:t> means not all entities are involved in the relationship. </a:t>
            </a:r>
          </a:p>
          <a:p>
            <a:pPr eaLnBrk="1" hangingPunct="1">
              <a:lnSpc>
                <a:spcPct val="150000"/>
              </a:lnSpc>
              <a:spcBef>
                <a:spcPts val="0"/>
              </a:spcBef>
              <a:spcAft>
                <a:spcPts val="0"/>
              </a:spcAft>
              <a:buFont typeface="Wingdings" pitchFamily="2" charset="2"/>
              <a:buChar char="Ø"/>
            </a:pPr>
            <a:r>
              <a:rPr lang="en-US" sz="1800" b="0" dirty="0" smtClean="0"/>
              <a:t>Total participation is shown in the form of bold line or double lines. </a:t>
            </a:r>
            <a:r>
              <a:rPr lang="en-IN" sz="1800" b="0" dirty="0"/>
              <a:t>Partial participation is represented by single lines.</a:t>
            </a:r>
          </a:p>
          <a:p>
            <a:pPr eaLnBrk="1" hangingPunct="1">
              <a:lnSpc>
                <a:spcPct val="150000"/>
              </a:lnSpc>
              <a:spcBef>
                <a:spcPts val="0"/>
              </a:spcBef>
              <a:spcAft>
                <a:spcPts val="0"/>
              </a:spcAft>
              <a:buFont typeface="Wingdings" pitchFamily="2" charset="2"/>
              <a:buChar char="Ø"/>
            </a:pPr>
            <a:endParaRPr lang="en-US" sz="1800" dirty="0" smtClean="0"/>
          </a:p>
          <a:p>
            <a:pPr marL="0" indent="0" eaLnBrk="1" fontAlgn="auto" hangingPunct="1">
              <a:lnSpc>
                <a:spcPct val="150000"/>
              </a:lnSpc>
              <a:spcBef>
                <a:spcPts val="0"/>
              </a:spcBef>
              <a:spcAft>
                <a:spcPts val="0"/>
              </a:spcAft>
              <a:defRPr/>
            </a:pPr>
            <a:endParaRPr lang="en-US" sz="1800" dirty="0" smtClean="0"/>
          </a:p>
        </p:txBody>
      </p:sp>
      <p:sp>
        <p:nvSpPr>
          <p:cNvPr id="30724"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800">
                <a:solidFill>
                  <a:schemeClr val="tx1"/>
                </a:solidFill>
                <a:latin typeface="Tahoma" pitchFamily="34" charset="0"/>
              </a:defRPr>
            </a:lvl1pPr>
            <a:lvl2pPr marL="742950" indent="-285750" eaLnBrk="0" hangingPunct="0">
              <a:defRPr sz="2800">
                <a:solidFill>
                  <a:schemeClr val="tx1"/>
                </a:solidFill>
                <a:latin typeface="Tahoma" pitchFamily="34" charset="0"/>
              </a:defRPr>
            </a:lvl2pPr>
            <a:lvl3pPr marL="1143000" indent="-228600" eaLnBrk="0" hangingPunct="0">
              <a:defRPr sz="2800">
                <a:solidFill>
                  <a:schemeClr val="tx1"/>
                </a:solidFill>
                <a:latin typeface="Tahoma" pitchFamily="34" charset="0"/>
              </a:defRPr>
            </a:lvl3pPr>
            <a:lvl4pPr marL="1600200" indent="-228600" eaLnBrk="0" hangingPunct="0">
              <a:defRPr sz="2800">
                <a:solidFill>
                  <a:schemeClr val="tx1"/>
                </a:solidFill>
                <a:latin typeface="Tahoma" pitchFamily="34" charset="0"/>
              </a:defRPr>
            </a:lvl4pPr>
            <a:lvl5pPr marL="2057400" indent="-228600" eaLnBrk="0" hangingPunct="0">
              <a:defRPr sz="2800">
                <a:solidFill>
                  <a:schemeClr val="tx1"/>
                </a:solidFill>
                <a:latin typeface="Tahoma" pitchFamily="34" charset="0"/>
              </a:defRPr>
            </a:lvl5pPr>
            <a:lvl6pPr marL="2514600" indent="-228600" eaLnBrk="0" fontAlgn="base" hangingPunct="0">
              <a:spcBef>
                <a:spcPct val="0"/>
              </a:spcBef>
              <a:spcAft>
                <a:spcPct val="0"/>
              </a:spcAft>
              <a:defRPr sz="2800">
                <a:solidFill>
                  <a:schemeClr val="tx1"/>
                </a:solidFill>
                <a:latin typeface="Tahoma" pitchFamily="34" charset="0"/>
              </a:defRPr>
            </a:lvl6pPr>
            <a:lvl7pPr marL="2971800" indent="-228600" eaLnBrk="0" fontAlgn="base" hangingPunct="0">
              <a:spcBef>
                <a:spcPct val="0"/>
              </a:spcBef>
              <a:spcAft>
                <a:spcPct val="0"/>
              </a:spcAft>
              <a:defRPr sz="2800">
                <a:solidFill>
                  <a:schemeClr val="tx1"/>
                </a:solidFill>
                <a:latin typeface="Tahoma" pitchFamily="34" charset="0"/>
              </a:defRPr>
            </a:lvl7pPr>
            <a:lvl8pPr marL="3429000" indent="-228600" eaLnBrk="0" fontAlgn="base" hangingPunct="0">
              <a:spcBef>
                <a:spcPct val="0"/>
              </a:spcBef>
              <a:spcAft>
                <a:spcPct val="0"/>
              </a:spcAft>
              <a:defRPr sz="2800">
                <a:solidFill>
                  <a:schemeClr val="tx1"/>
                </a:solidFill>
                <a:latin typeface="Tahoma" pitchFamily="34" charset="0"/>
              </a:defRPr>
            </a:lvl8pPr>
            <a:lvl9pPr marL="3886200" indent="-228600" eaLnBrk="0" fontAlgn="base" hangingPunct="0">
              <a:spcBef>
                <a:spcPct val="0"/>
              </a:spcBef>
              <a:spcAft>
                <a:spcPct val="0"/>
              </a:spcAft>
              <a:defRPr sz="2800">
                <a:solidFill>
                  <a:schemeClr val="tx1"/>
                </a:solidFill>
                <a:latin typeface="Tahoma" pitchFamily="34" charset="0"/>
              </a:defRPr>
            </a:lvl9pPr>
          </a:lstStyle>
          <a:p>
            <a:pPr eaLnBrk="1" hangingPunct="1"/>
            <a:fld id="{D011E1C9-65E7-4F1C-84E8-4C85DA9C9E9C}" type="slidenum">
              <a:rPr lang="en-US" sz="2400" smtClean="0">
                <a:solidFill>
                  <a:schemeClr val="tx2"/>
                </a:solidFill>
              </a:rPr>
              <a:pPr eaLnBrk="1" hangingPunct="1"/>
              <a:t>30</a:t>
            </a:fld>
            <a:endParaRPr lang="en-US" sz="2400" smtClean="0">
              <a:solidFill>
                <a:schemeClr val="tx2"/>
              </a:solidFill>
            </a:endParaRP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0200" y="1524000"/>
            <a:ext cx="3124200" cy="31242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00200" y="4876800"/>
            <a:ext cx="6000750" cy="1762125"/>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4" name="Picture 2" descr="Cartoon Chained Business Man Carrying a Ball #8435 by Ron Leishman"/>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721496" y="228600"/>
            <a:ext cx="885444" cy="914400"/>
          </a:xfrm>
          <a:prstGeom prst="rect">
            <a:avLst/>
          </a:prstGeom>
          <a:noFill/>
          <a:ln w="38100">
            <a:solidFill>
              <a:schemeClr val="tx1"/>
            </a:solidFill>
          </a:ln>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67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5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676">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8676">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Rectangle 2"/>
          <p:cNvSpPr>
            <a:spLocks noGrp="1" noChangeArrowheads="1"/>
          </p:cNvSpPr>
          <p:nvPr>
            <p:ph type="title"/>
          </p:nvPr>
        </p:nvSpPr>
        <p:spPr>
          <a:xfrm>
            <a:off x="381000" y="304800"/>
            <a:ext cx="7239000" cy="685800"/>
          </a:xfrm>
        </p:spPr>
        <p:txBody>
          <a:bodyPr lIns="92075" tIns="46038" rIns="92075" bIns="46038" anchor="ctr">
            <a:normAutofit/>
          </a:bodyPr>
          <a:lstStyle/>
          <a:p>
            <a:pPr eaLnBrk="1" fontAlgn="auto" hangingPunct="1">
              <a:spcAft>
                <a:spcPts val="0"/>
              </a:spcAft>
              <a:defRPr/>
            </a:pPr>
            <a:r>
              <a:rPr lang="en-US" sz="3200" dirty="0" smtClean="0"/>
              <a:t>E-r diagrams</a:t>
            </a:r>
            <a:endParaRPr lang="en-US" sz="3200" u="sng" dirty="0" smtClean="0"/>
          </a:p>
        </p:txBody>
      </p:sp>
      <p:sp>
        <p:nvSpPr>
          <p:cNvPr id="2"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800">
                <a:solidFill>
                  <a:schemeClr val="tx1"/>
                </a:solidFill>
                <a:latin typeface="Tahoma" pitchFamily="34" charset="0"/>
              </a:defRPr>
            </a:lvl1pPr>
            <a:lvl2pPr marL="742950" indent="-285750" eaLnBrk="0" hangingPunct="0">
              <a:defRPr sz="2800">
                <a:solidFill>
                  <a:schemeClr val="tx1"/>
                </a:solidFill>
                <a:latin typeface="Tahoma" pitchFamily="34" charset="0"/>
              </a:defRPr>
            </a:lvl2pPr>
            <a:lvl3pPr marL="1143000" indent="-228600" eaLnBrk="0" hangingPunct="0">
              <a:defRPr sz="2800">
                <a:solidFill>
                  <a:schemeClr val="tx1"/>
                </a:solidFill>
                <a:latin typeface="Tahoma" pitchFamily="34" charset="0"/>
              </a:defRPr>
            </a:lvl3pPr>
            <a:lvl4pPr marL="1600200" indent="-228600" eaLnBrk="0" hangingPunct="0">
              <a:defRPr sz="2800">
                <a:solidFill>
                  <a:schemeClr val="tx1"/>
                </a:solidFill>
                <a:latin typeface="Tahoma" pitchFamily="34" charset="0"/>
              </a:defRPr>
            </a:lvl4pPr>
            <a:lvl5pPr marL="2057400" indent="-228600" eaLnBrk="0" hangingPunct="0">
              <a:defRPr sz="2800">
                <a:solidFill>
                  <a:schemeClr val="tx1"/>
                </a:solidFill>
                <a:latin typeface="Tahoma" pitchFamily="34" charset="0"/>
              </a:defRPr>
            </a:lvl5pPr>
            <a:lvl6pPr marL="2514600" indent="-228600" eaLnBrk="0" fontAlgn="base" hangingPunct="0">
              <a:spcBef>
                <a:spcPct val="0"/>
              </a:spcBef>
              <a:spcAft>
                <a:spcPct val="0"/>
              </a:spcAft>
              <a:defRPr sz="2800">
                <a:solidFill>
                  <a:schemeClr val="tx1"/>
                </a:solidFill>
                <a:latin typeface="Tahoma" pitchFamily="34" charset="0"/>
              </a:defRPr>
            </a:lvl6pPr>
            <a:lvl7pPr marL="2971800" indent="-228600" eaLnBrk="0" fontAlgn="base" hangingPunct="0">
              <a:spcBef>
                <a:spcPct val="0"/>
              </a:spcBef>
              <a:spcAft>
                <a:spcPct val="0"/>
              </a:spcAft>
              <a:defRPr sz="2800">
                <a:solidFill>
                  <a:schemeClr val="tx1"/>
                </a:solidFill>
                <a:latin typeface="Tahoma" pitchFamily="34" charset="0"/>
              </a:defRPr>
            </a:lvl7pPr>
            <a:lvl8pPr marL="3429000" indent="-228600" eaLnBrk="0" fontAlgn="base" hangingPunct="0">
              <a:spcBef>
                <a:spcPct val="0"/>
              </a:spcBef>
              <a:spcAft>
                <a:spcPct val="0"/>
              </a:spcAft>
              <a:defRPr sz="2800">
                <a:solidFill>
                  <a:schemeClr val="tx1"/>
                </a:solidFill>
                <a:latin typeface="Tahoma" pitchFamily="34" charset="0"/>
              </a:defRPr>
            </a:lvl8pPr>
            <a:lvl9pPr marL="3886200" indent="-228600" eaLnBrk="0" fontAlgn="base" hangingPunct="0">
              <a:spcBef>
                <a:spcPct val="0"/>
              </a:spcBef>
              <a:spcAft>
                <a:spcPct val="0"/>
              </a:spcAft>
              <a:defRPr sz="2800">
                <a:solidFill>
                  <a:schemeClr val="tx1"/>
                </a:solidFill>
                <a:latin typeface="Tahoma" pitchFamily="34" charset="0"/>
              </a:defRPr>
            </a:lvl9pPr>
          </a:lstStyle>
          <a:p>
            <a:pPr eaLnBrk="1" hangingPunct="1"/>
            <a:fld id="{F8A631D9-7263-49A8-A60C-22ADD6F5B6FD}" type="slidenum">
              <a:rPr lang="en-US" sz="2400" smtClean="0">
                <a:solidFill>
                  <a:schemeClr val="tx2"/>
                </a:solidFill>
              </a:rPr>
              <a:pPr eaLnBrk="1" hangingPunct="1"/>
              <a:t>31</a:t>
            </a:fld>
            <a:endParaRPr lang="en-US" sz="2400" smtClean="0">
              <a:solidFill>
                <a:schemeClr val="tx2"/>
              </a:solidFill>
            </a:endParaRPr>
          </a:p>
        </p:txBody>
      </p:sp>
      <p:pic>
        <p:nvPicPr>
          <p:cNvPr id="3076" name="Picture 4" descr="ER Model: Entity Relationship Diagram (ERD) with Examples - Tutorial And  Examp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2014189"/>
            <a:ext cx="7335644" cy="3667822"/>
          </a:xfrm>
          <a:prstGeom prst="rect">
            <a:avLst/>
          </a:prstGeom>
          <a:noFill/>
          <a:ln w="25400">
            <a:solidFill>
              <a:schemeClr val="tx1"/>
            </a:solidFill>
          </a:ln>
          <a:extLst>
            <a:ext uri="{909E8E84-426E-40DD-AFC4-6F175D3DCCD1}">
              <a14:hiddenFill xmlns:a14="http://schemas.microsoft.com/office/drawing/2010/main">
                <a:solidFill>
                  <a:srgbClr val="FFFFFF"/>
                </a:solidFill>
              </a14:hiddenFill>
            </a:ext>
          </a:extLst>
        </p:spPr>
      </p:pic>
      <p:pic>
        <p:nvPicPr>
          <p:cNvPr id="9218"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162800" y="121227"/>
            <a:ext cx="1676117" cy="1255924"/>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3015650" y="3962400"/>
            <a:ext cx="344966" cy="307777"/>
          </a:xfrm>
          <a:prstGeom prst="rect">
            <a:avLst/>
          </a:prstGeom>
          <a:noFill/>
        </p:spPr>
        <p:txBody>
          <a:bodyPr wrap="none" rtlCol="0">
            <a:spAutoFit/>
          </a:bodyPr>
          <a:lstStyle/>
          <a:p>
            <a:r>
              <a:rPr lang="en-IN" sz="1400" b="1" dirty="0" smtClean="0"/>
              <a:t>M</a:t>
            </a:r>
            <a:endParaRPr lang="en-IN" sz="1400" b="1" dirty="0"/>
          </a:p>
        </p:txBody>
      </p:sp>
      <p:sp>
        <p:nvSpPr>
          <p:cNvPr id="8" name="TextBox 7"/>
          <p:cNvSpPr txBox="1"/>
          <p:nvPr/>
        </p:nvSpPr>
        <p:spPr>
          <a:xfrm>
            <a:off x="6553200" y="3962400"/>
            <a:ext cx="298480" cy="307777"/>
          </a:xfrm>
          <a:prstGeom prst="rect">
            <a:avLst/>
          </a:prstGeom>
          <a:noFill/>
        </p:spPr>
        <p:txBody>
          <a:bodyPr wrap="none" rtlCol="0">
            <a:spAutoFit/>
          </a:bodyPr>
          <a:lstStyle/>
          <a:p>
            <a:r>
              <a:rPr lang="en-IN" sz="1400" b="1" dirty="0" smtClean="0"/>
              <a:t>1</a:t>
            </a:r>
            <a:endParaRPr lang="en-IN" sz="1400" b="1" dirty="0"/>
          </a:p>
        </p:txBody>
      </p:sp>
      <p:cxnSp>
        <p:nvCxnSpPr>
          <p:cNvPr id="5" name="Straight Connector 4"/>
          <p:cNvCxnSpPr>
            <a:endCxn id="12" idx="0"/>
          </p:cNvCxnSpPr>
          <p:nvPr/>
        </p:nvCxnSpPr>
        <p:spPr>
          <a:xfrm>
            <a:off x="2962739" y="4572000"/>
            <a:ext cx="728430" cy="533400"/>
          </a:xfrm>
          <a:prstGeom prst="line">
            <a:avLst/>
          </a:prstGeom>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2962738" y="5105400"/>
            <a:ext cx="1456862" cy="307777"/>
          </a:xfrm>
          <a:prstGeom prst="rect">
            <a:avLst/>
          </a:prstGeom>
          <a:solidFill>
            <a:schemeClr val="accent2">
              <a:lumMod val="60000"/>
              <a:lumOff val="40000"/>
            </a:schemeClr>
          </a:solidFill>
          <a:ln w="12700">
            <a:solidFill>
              <a:schemeClr val="tx1"/>
            </a:solidFill>
          </a:ln>
        </p:spPr>
        <p:txBody>
          <a:bodyPr wrap="square" rtlCol="0">
            <a:spAutoFit/>
          </a:bodyPr>
          <a:lstStyle/>
          <a:p>
            <a:r>
              <a:rPr lang="en-IN" sz="1400" b="1" dirty="0" err="1" smtClean="0"/>
              <a:t>dept_id</a:t>
            </a:r>
            <a:r>
              <a:rPr lang="en-IN" sz="1400" b="1" dirty="0" smtClean="0"/>
              <a:t>(FK)</a:t>
            </a:r>
            <a:endParaRPr lang="en-IN" sz="1400" b="1"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p:bldP spid="12"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Rectangle 2"/>
          <p:cNvSpPr>
            <a:spLocks noGrp="1" noChangeArrowheads="1"/>
          </p:cNvSpPr>
          <p:nvPr>
            <p:ph type="title"/>
          </p:nvPr>
        </p:nvSpPr>
        <p:spPr>
          <a:xfrm>
            <a:off x="381000" y="304800"/>
            <a:ext cx="7239000" cy="685800"/>
          </a:xfrm>
        </p:spPr>
        <p:txBody>
          <a:bodyPr lIns="92075" tIns="46038" rIns="92075" bIns="46038" anchor="ctr">
            <a:normAutofit/>
          </a:bodyPr>
          <a:lstStyle/>
          <a:p>
            <a:pPr eaLnBrk="1" fontAlgn="auto" hangingPunct="1">
              <a:spcAft>
                <a:spcPts val="0"/>
              </a:spcAft>
              <a:defRPr/>
            </a:pPr>
            <a:r>
              <a:rPr lang="en-US" sz="3200" dirty="0" smtClean="0"/>
              <a:t>Unary relation</a:t>
            </a:r>
            <a:endParaRPr lang="en-US" sz="3200" u="sng" dirty="0" smtClean="0"/>
          </a:p>
        </p:txBody>
      </p:sp>
      <p:sp>
        <p:nvSpPr>
          <p:cNvPr id="2"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800">
                <a:solidFill>
                  <a:schemeClr val="tx1"/>
                </a:solidFill>
                <a:latin typeface="Tahoma" pitchFamily="34" charset="0"/>
              </a:defRPr>
            </a:lvl1pPr>
            <a:lvl2pPr marL="742950" indent="-285750" eaLnBrk="0" hangingPunct="0">
              <a:defRPr sz="2800">
                <a:solidFill>
                  <a:schemeClr val="tx1"/>
                </a:solidFill>
                <a:latin typeface="Tahoma" pitchFamily="34" charset="0"/>
              </a:defRPr>
            </a:lvl2pPr>
            <a:lvl3pPr marL="1143000" indent="-228600" eaLnBrk="0" hangingPunct="0">
              <a:defRPr sz="2800">
                <a:solidFill>
                  <a:schemeClr val="tx1"/>
                </a:solidFill>
                <a:latin typeface="Tahoma" pitchFamily="34" charset="0"/>
              </a:defRPr>
            </a:lvl3pPr>
            <a:lvl4pPr marL="1600200" indent="-228600" eaLnBrk="0" hangingPunct="0">
              <a:defRPr sz="2800">
                <a:solidFill>
                  <a:schemeClr val="tx1"/>
                </a:solidFill>
                <a:latin typeface="Tahoma" pitchFamily="34" charset="0"/>
              </a:defRPr>
            </a:lvl4pPr>
            <a:lvl5pPr marL="2057400" indent="-228600" eaLnBrk="0" hangingPunct="0">
              <a:defRPr sz="2800">
                <a:solidFill>
                  <a:schemeClr val="tx1"/>
                </a:solidFill>
                <a:latin typeface="Tahoma" pitchFamily="34" charset="0"/>
              </a:defRPr>
            </a:lvl5pPr>
            <a:lvl6pPr marL="2514600" indent="-228600" eaLnBrk="0" fontAlgn="base" hangingPunct="0">
              <a:spcBef>
                <a:spcPct val="0"/>
              </a:spcBef>
              <a:spcAft>
                <a:spcPct val="0"/>
              </a:spcAft>
              <a:defRPr sz="2800">
                <a:solidFill>
                  <a:schemeClr val="tx1"/>
                </a:solidFill>
                <a:latin typeface="Tahoma" pitchFamily="34" charset="0"/>
              </a:defRPr>
            </a:lvl6pPr>
            <a:lvl7pPr marL="2971800" indent="-228600" eaLnBrk="0" fontAlgn="base" hangingPunct="0">
              <a:spcBef>
                <a:spcPct val="0"/>
              </a:spcBef>
              <a:spcAft>
                <a:spcPct val="0"/>
              </a:spcAft>
              <a:defRPr sz="2800">
                <a:solidFill>
                  <a:schemeClr val="tx1"/>
                </a:solidFill>
                <a:latin typeface="Tahoma" pitchFamily="34" charset="0"/>
              </a:defRPr>
            </a:lvl7pPr>
            <a:lvl8pPr marL="3429000" indent="-228600" eaLnBrk="0" fontAlgn="base" hangingPunct="0">
              <a:spcBef>
                <a:spcPct val="0"/>
              </a:spcBef>
              <a:spcAft>
                <a:spcPct val="0"/>
              </a:spcAft>
              <a:defRPr sz="2800">
                <a:solidFill>
                  <a:schemeClr val="tx1"/>
                </a:solidFill>
                <a:latin typeface="Tahoma" pitchFamily="34" charset="0"/>
              </a:defRPr>
            </a:lvl8pPr>
            <a:lvl9pPr marL="3886200" indent="-228600" eaLnBrk="0" fontAlgn="base" hangingPunct="0">
              <a:spcBef>
                <a:spcPct val="0"/>
              </a:spcBef>
              <a:spcAft>
                <a:spcPct val="0"/>
              </a:spcAft>
              <a:defRPr sz="2800">
                <a:solidFill>
                  <a:schemeClr val="tx1"/>
                </a:solidFill>
                <a:latin typeface="Tahoma" pitchFamily="34" charset="0"/>
              </a:defRPr>
            </a:lvl9pPr>
          </a:lstStyle>
          <a:p>
            <a:pPr eaLnBrk="1" hangingPunct="1"/>
            <a:fld id="{F8A631D9-7263-49A8-A60C-22ADD6F5B6FD}" type="slidenum">
              <a:rPr lang="en-US" sz="2400" smtClean="0">
                <a:solidFill>
                  <a:schemeClr val="tx2"/>
                </a:solidFill>
              </a:rPr>
              <a:pPr eaLnBrk="1" hangingPunct="1"/>
              <a:t>32</a:t>
            </a:fld>
            <a:endParaRPr lang="en-US" sz="2400" smtClean="0">
              <a:solidFill>
                <a:schemeClr val="tx2"/>
              </a:solidFill>
            </a:endParaRPr>
          </a:p>
        </p:txBody>
      </p:sp>
      <p:sp>
        <p:nvSpPr>
          <p:cNvPr id="3" name="TextBox 2"/>
          <p:cNvSpPr txBox="1"/>
          <p:nvPr/>
        </p:nvSpPr>
        <p:spPr>
          <a:xfrm>
            <a:off x="457201" y="1394244"/>
            <a:ext cx="3886200" cy="5355312"/>
          </a:xfrm>
          <a:prstGeom prst="rect">
            <a:avLst/>
          </a:prstGeom>
          <a:noFill/>
          <a:ln w="25400">
            <a:solidFill>
              <a:schemeClr val="tx1"/>
            </a:solidFill>
          </a:ln>
        </p:spPr>
        <p:txBody>
          <a:bodyPr wrap="square" rtlCol="0">
            <a:spAutoFit/>
          </a:bodyPr>
          <a:lstStyle/>
          <a:p>
            <a:r>
              <a:rPr lang="en-IN" sz="1800" dirty="0" smtClean="0">
                <a:latin typeface="+mn-lt"/>
              </a:rPr>
              <a:t>A student taking a course could be </a:t>
            </a:r>
          </a:p>
          <a:p>
            <a:r>
              <a:rPr lang="en-IN" sz="1800" dirty="0" smtClean="0">
                <a:latin typeface="+mn-lt"/>
              </a:rPr>
              <a:t>a novice or expert.</a:t>
            </a:r>
          </a:p>
          <a:p>
            <a:endParaRPr lang="en-IN" sz="1800" dirty="0">
              <a:latin typeface="+mn-lt"/>
            </a:endParaRPr>
          </a:p>
          <a:p>
            <a:endParaRPr lang="en-IN" sz="1800" dirty="0" smtClean="0">
              <a:latin typeface="+mn-lt"/>
            </a:endParaRPr>
          </a:p>
          <a:p>
            <a:endParaRPr lang="en-IN" sz="1800" dirty="0">
              <a:latin typeface="+mn-lt"/>
            </a:endParaRPr>
          </a:p>
          <a:p>
            <a:endParaRPr lang="en-IN" sz="1800" dirty="0" smtClean="0">
              <a:latin typeface="+mn-lt"/>
            </a:endParaRPr>
          </a:p>
          <a:p>
            <a:endParaRPr lang="en-IN" sz="1800" dirty="0">
              <a:latin typeface="+mn-lt"/>
            </a:endParaRPr>
          </a:p>
          <a:p>
            <a:endParaRPr lang="en-IN" sz="1800" dirty="0" smtClean="0">
              <a:latin typeface="+mn-lt"/>
            </a:endParaRPr>
          </a:p>
          <a:p>
            <a:endParaRPr lang="en-IN" sz="1800" dirty="0">
              <a:latin typeface="+mn-lt"/>
            </a:endParaRPr>
          </a:p>
          <a:p>
            <a:endParaRPr lang="en-IN" sz="1800" dirty="0" smtClean="0">
              <a:latin typeface="+mn-lt"/>
            </a:endParaRPr>
          </a:p>
          <a:p>
            <a:endParaRPr lang="en-IN" sz="1800" dirty="0">
              <a:latin typeface="+mn-lt"/>
            </a:endParaRPr>
          </a:p>
          <a:p>
            <a:endParaRPr lang="en-IN" sz="1800" dirty="0" smtClean="0">
              <a:latin typeface="+mn-lt"/>
            </a:endParaRPr>
          </a:p>
          <a:p>
            <a:r>
              <a:rPr lang="en-IN" sz="1800" dirty="0" smtClean="0"/>
              <a:t>A</a:t>
            </a:r>
            <a:r>
              <a:rPr lang="en-IN" sz="1800" dirty="0"/>
              <a:t> </a:t>
            </a:r>
            <a:r>
              <a:rPr lang="en-IN" sz="1800" b="1" dirty="0"/>
              <a:t>unary relationship</a:t>
            </a:r>
            <a:r>
              <a:rPr lang="en-IN" sz="1800" dirty="0"/>
              <a:t> is when both </a:t>
            </a:r>
            <a:endParaRPr lang="en-IN" sz="1800" dirty="0" smtClean="0"/>
          </a:p>
          <a:p>
            <a:r>
              <a:rPr lang="en-IN" sz="1800" dirty="0" smtClean="0"/>
              <a:t>participants </a:t>
            </a:r>
            <a:r>
              <a:rPr lang="en-IN" sz="1800" dirty="0"/>
              <a:t>in the </a:t>
            </a:r>
            <a:r>
              <a:rPr lang="en-IN" sz="1800" b="1" dirty="0"/>
              <a:t>relationship</a:t>
            </a:r>
            <a:r>
              <a:rPr lang="en-IN" sz="1800" dirty="0"/>
              <a:t> are </a:t>
            </a:r>
            <a:endParaRPr lang="en-IN" sz="1800" dirty="0" smtClean="0"/>
          </a:p>
          <a:p>
            <a:r>
              <a:rPr lang="en-IN" sz="1800" dirty="0" smtClean="0"/>
              <a:t>the </a:t>
            </a:r>
            <a:r>
              <a:rPr lang="en-IN" sz="1800" dirty="0"/>
              <a:t>same entity. </a:t>
            </a:r>
            <a:endParaRPr lang="en-IN" sz="1800" dirty="0" smtClean="0"/>
          </a:p>
          <a:p>
            <a:r>
              <a:rPr lang="en-IN" sz="1800" dirty="0" smtClean="0"/>
              <a:t>For </a:t>
            </a:r>
            <a:r>
              <a:rPr lang="en-IN" sz="1800" dirty="0"/>
              <a:t>Example: </a:t>
            </a:r>
            <a:r>
              <a:rPr lang="en-IN" sz="1800" dirty="0" smtClean="0"/>
              <a:t>A team member is a supervisor for other team members.</a:t>
            </a:r>
            <a:r>
              <a:rPr lang="en-IN" sz="1800" dirty="0"/>
              <a:t> </a:t>
            </a:r>
          </a:p>
          <a:p>
            <a:r>
              <a:rPr lang="en-IN" sz="1800" dirty="0" smtClean="0">
                <a:latin typeface="+mn-lt"/>
              </a:rPr>
              <a:t>Two connections with relation.</a:t>
            </a:r>
            <a:endParaRPr lang="en-IN" sz="1800" dirty="0">
              <a:latin typeface="+mn-lt"/>
            </a:endParaRPr>
          </a:p>
        </p:txBody>
      </p:sp>
      <p:grpSp>
        <p:nvGrpSpPr>
          <p:cNvPr id="5" name="Group 4"/>
          <p:cNvGrpSpPr/>
          <p:nvPr/>
        </p:nvGrpSpPr>
        <p:grpSpPr>
          <a:xfrm>
            <a:off x="633604" y="2165312"/>
            <a:ext cx="3263900" cy="2355850"/>
            <a:chOff x="771842" y="2461141"/>
            <a:chExt cx="3263900" cy="2355850"/>
          </a:xfrm>
        </p:grpSpPr>
        <p:grpSp>
          <p:nvGrpSpPr>
            <p:cNvPr id="12" name="Group 24"/>
            <p:cNvGrpSpPr>
              <a:grpSpLocks/>
            </p:cNvGrpSpPr>
            <p:nvPr/>
          </p:nvGrpSpPr>
          <p:grpSpPr bwMode="auto">
            <a:xfrm>
              <a:off x="771842" y="2461141"/>
              <a:ext cx="3263900" cy="2355850"/>
              <a:chOff x="1510" y="1608"/>
              <a:chExt cx="2056" cy="1484"/>
            </a:xfrm>
          </p:grpSpPr>
          <p:sp>
            <p:nvSpPr>
              <p:cNvPr id="15" name="Text Box 25"/>
              <p:cNvSpPr txBox="1">
                <a:spLocks noChangeArrowheads="1"/>
              </p:cNvSpPr>
              <p:nvPr/>
            </p:nvSpPr>
            <p:spPr bwMode="auto">
              <a:xfrm>
                <a:off x="1510" y="2276"/>
                <a:ext cx="946" cy="29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eaLnBrk="1" hangingPunct="1">
                  <a:spcBef>
                    <a:spcPct val="50000"/>
                  </a:spcBef>
                </a:pPr>
                <a:r>
                  <a:rPr lang="en-US" dirty="0" smtClean="0"/>
                  <a:t>Students</a:t>
                </a:r>
                <a:endParaRPr lang="en-US" dirty="0"/>
              </a:p>
            </p:txBody>
          </p:sp>
          <p:sp>
            <p:nvSpPr>
              <p:cNvPr id="16" name="Text Box 26"/>
              <p:cNvSpPr txBox="1">
                <a:spLocks noChangeArrowheads="1"/>
              </p:cNvSpPr>
              <p:nvPr/>
            </p:nvSpPr>
            <p:spPr bwMode="auto">
              <a:xfrm>
                <a:off x="1802" y="2839"/>
                <a:ext cx="46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sz="2000"/>
                  <a:t>name</a:t>
                </a:r>
              </a:p>
            </p:txBody>
          </p:sp>
          <p:sp>
            <p:nvSpPr>
              <p:cNvPr id="17" name="Oval 27"/>
              <p:cNvSpPr>
                <a:spLocks noChangeArrowheads="1"/>
              </p:cNvSpPr>
              <p:nvPr/>
            </p:nvSpPr>
            <p:spPr bwMode="auto">
              <a:xfrm>
                <a:off x="1787" y="2816"/>
                <a:ext cx="468" cy="27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alpha val="50195"/>
                      </a:scheme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8" name="Line 28"/>
              <p:cNvSpPr>
                <a:spLocks noChangeShapeType="1"/>
              </p:cNvSpPr>
              <p:nvPr/>
            </p:nvSpPr>
            <p:spPr bwMode="auto">
              <a:xfrm>
                <a:off x="2012" y="2575"/>
                <a:ext cx="6" cy="23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9" name="AutoShape 29"/>
              <p:cNvSpPr>
                <a:spLocks noChangeArrowheads="1"/>
              </p:cNvSpPr>
              <p:nvPr/>
            </p:nvSpPr>
            <p:spPr bwMode="auto">
              <a:xfrm>
                <a:off x="2831" y="2077"/>
                <a:ext cx="714" cy="620"/>
              </a:xfrm>
              <a:prstGeom prst="diamond">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0" name="Text Box 30"/>
              <p:cNvSpPr txBox="1">
                <a:spLocks noChangeArrowheads="1"/>
              </p:cNvSpPr>
              <p:nvPr/>
            </p:nvSpPr>
            <p:spPr bwMode="auto">
              <a:xfrm>
                <a:off x="2945" y="2179"/>
                <a:ext cx="487" cy="3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eaLnBrk="1" hangingPunct="1"/>
                <a:r>
                  <a:rPr lang="en-US" sz="1600"/>
                  <a:t>Study</a:t>
                </a:r>
              </a:p>
              <a:p>
                <a:pPr algn="ctr" eaLnBrk="1" hangingPunct="1"/>
                <a:r>
                  <a:rPr lang="en-US" sz="1600"/>
                  <a:t>Partner</a:t>
                </a:r>
              </a:p>
            </p:txBody>
          </p:sp>
          <p:sp>
            <p:nvSpPr>
              <p:cNvPr id="21" name="Text Box 31"/>
              <p:cNvSpPr txBox="1">
                <a:spLocks noChangeArrowheads="1"/>
              </p:cNvSpPr>
              <p:nvPr/>
            </p:nvSpPr>
            <p:spPr bwMode="auto">
              <a:xfrm>
                <a:off x="2908" y="1633"/>
                <a:ext cx="632"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sz="1800" dirty="0"/>
                  <a:t>Course #</a:t>
                </a:r>
              </a:p>
            </p:txBody>
          </p:sp>
          <p:sp>
            <p:nvSpPr>
              <p:cNvPr id="22" name="Oval 32"/>
              <p:cNvSpPr>
                <a:spLocks noChangeArrowheads="1"/>
              </p:cNvSpPr>
              <p:nvPr/>
            </p:nvSpPr>
            <p:spPr bwMode="auto">
              <a:xfrm>
                <a:off x="2820" y="1608"/>
                <a:ext cx="746" cy="288"/>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alpha val="50195"/>
                      </a:scheme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3" name="Line 33"/>
              <p:cNvSpPr>
                <a:spLocks noChangeShapeType="1"/>
              </p:cNvSpPr>
              <p:nvPr/>
            </p:nvSpPr>
            <p:spPr bwMode="auto">
              <a:xfrm flipV="1">
                <a:off x="3192" y="1895"/>
                <a:ext cx="1" cy="18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4" name="Line 34"/>
              <p:cNvSpPr>
                <a:spLocks noChangeShapeType="1"/>
              </p:cNvSpPr>
              <p:nvPr/>
            </p:nvSpPr>
            <p:spPr bwMode="auto">
              <a:xfrm flipH="1">
                <a:off x="2455" y="2326"/>
                <a:ext cx="45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5" name="Line 35"/>
              <p:cNvSpPr>
                <a:spLocks noChangeShapeType="1"/>
              </p:cNvSpPr>
              <p:nvPr/>
            </p:nvSpPr>
            <p:spPr bwMode="auto">
              <a:xfrm flipV="1">
                <a:off x="2455" y="2478"/>
                <a:ext cx="473" cy="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grpSp>
        <p:sp>
          <p:nvSpPr>
            <p:cNvPr id="13" name="Text Box 38"/>
            <p:cNvSpPr txBox="1">
              <a:spLocks noChangeArrowheads="1"/>
            </p:cNvSpPr>
            <p:nvPr/>
          </p:nvSpPr>
          <p:spPr bwMode="auto">
            <a:xfrm>
              <a:off x="2366645" y="3264297"/>
              <a:ext cx="66236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sz="1400" dirty="0" smtClean="0"/>
                <a:t>Expert</a:t>
              </a:r>
              <a:endParaRPr lang="en-US" sz="1400" dirty="0"/>
            </a:p>
          </p:txBody>
        </p:sp>
        <p:sp>
          <p:nvSpPr>
            <p:cNvPr id="14" name="Text Box 39"/>
            <p:cNvSpPr txBox="1">
              <a:spLocks noChangeArrowheads="1"/>
            </p:cNvSpPr>
            <p:nvPr/>
          </p:nvSpPr>
          <p:spPr bwMode="auto">
            <a:xfrm>
              <a:off x="2324418" y="3885129"/>
              <a:ext cx="6985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sz="1400" dirty="0"/>
                <a:t>Novice</a:t>
              </a:r>
            </a:p>
          </p:txBody>
        </p:sp>
      </p:grpSp>
      <p:pic>
        <p:nvPicPr>
          <p:cNvPr id="4098" name="Picture 2" descr="How can I create a role hierarchy in an ER-Diagram? - Stack Overflow"/>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29990" y="2007019"/>
            <a:ext cx="4289717" cy="2789912"/>
          </a:xfrm>
          <a:prstGeom prst="rect">
            <a:avLst/>
          </a:prstGeom>
          <a:noFill/>
          <a:ln w="25400">
            <a:solidFill>
              <a:schemeClr val="tx1"/>
            </a:solidFill>
          </a:ln>
          <a:extLst>
            <a:ext uri="{909E8E84-426E-40DD-AFC4-6F175D3DCCD1}">
              <a14:hiddenFill xmlns:a14="http://schemas.microsoft.com/office/drawing/2010/main">
                <a:solidFill>
                  <a:srgbClr val="FFFFFF"/>
                </a:solidFill>
              </a14:hiddenFill>
            </a:ext>
          </a:extLst>
        </p:spPr>
      </p:pic>
      <p:pic>
        <p:nvPicPr>
          <p:cNvPr id="4100" name="Picture 4" descr="Entity-Relationship Model"/>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445230" y="5208256"/>
            <a:ext cx="4274477" cy="973722"/>
          </a:xfrm>
          <a:prstGeom prst="rect">
            <a:avLst/>
          </a:prstGeom>
          <a:noFill/>
          <a:ln w="25400">
            <a:solidFill>
              <a:schemeClr val="tx1"/>
            </a:solidFill>
          </a:ln>
          <a:extLst>
            <a:ext uri="{909E8E84-426E-40DD-AFC4-6F175D3DCCD1}">
              <a14:hiddenFill xmlns:a14="http://schemas.microsoft.com/office/drawing/2010/main">
                <a:solidFill>
                  <a:srgbClr val="FFFFFF"/>
                </a:solidFill>
              </a14:hiddenFill>
            </a:ext>
          </a:extLst>
        </p:spPr>
      </p:pic>
      <p:pic>
        <p:nvPicPr>
          <p:cNvPr id="10242"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467472" y="152400"/>
            <a:ext cx="1241844" cy="1241844"/>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615275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12" end="1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13" end="1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15" end="1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6" end="1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10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0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Rectangle 2"/>
          <p:cNvSpPr>
            <a:spLocks noGrp="1" noChangeArrowheads="1"/>
          </p:cNvSpPr>
          <p:nvPr>
            <p:ph type="title"/>
          </p:nvPr>
        </p:nvSpPr>
        <p:spPr>
          <a:xfrm>
            <a:off x="381000" y="304800"/>
            <a:ext cx="7239000" cy="685800"/>
          </a:xfrm>
        </p:spPr>
        <p:txBody>
          <a:bodyPr lIns="92075" tIns="46038" rIns="92075" bIns="46038" anchor="ctr">
            <a:normAutofit/>
          </a:bodyPr>
          <a:lstStyle/>
          <a:p>
            <a:pPr eaLnBrk="1" fontAlgn="auto" hangingPunct="1">
              <a:spcAft>
                <a:spcPts val="0"/>
              </a:spcAft>
              <a:defRPr/>
            </a:pPr>
            <a:r>
              <a:rPr lang="en-US" sz="3200" dirty="0" smtClean="0"/>
              <a:t>Multiple relations</a:t>
            </a:r>
            <a:endParaRPr lang="en-US" sz="3200" u="sng" dirty="0" smtClean="0"/>
          </a:p>
        </p:txBody>
      </p:sp>
      <p:sp>
        <p:nvSpPr>
          <p:cNvPr id="2"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800">
                <a:solidFill>
                  <a:schemeClr val="tx1"/>
                </a:solidFill>
                <a:latin typeface="Tahoma" pitchFamily="34" charset="0"/>
              </a:defRPr>
            </a:lvl1pPr>
            <a:lvl2pPr marL="742950" indent="-285750" eaLnBrk="0" hangingPunct="0">
              <a:defRPr sz="2800">
                <a:solidFill>
                  <a:schemeClr val="tx1"/>
                </a:solidFill>
                <a:latin typeface="Tahoma" pitchFamily="34" charset="0"/>
              </a:defRPr>
            </a:lvl2pPr>
            <a:lvl3pPr marL="1143000" indent="-228600" eaLnBrk="0" hangingPunct="0">
              <a:defRPr sz="2800">
                <a:solidFill>
                  <a:schemeClr val="tx1"/>
                </a:solidFill>
                <a:latin typeface="Tahoma" pitchFamily="34" charset="0"/>
              </a:defRPr>
            </a:lvl3pPr>
            <a:lvl4pPr marL="1600200" indent="-228600" eaLnBrk="0" hangingPunct="0">
              <a:defRPr sz="2800">
                <a:solidFill>
                  <a:schemeClr val="tx1"/>
                </a:solidFill>
                <a:latin typeface="Tahoma" pitchFamily="34" charset="0"/>
              </a:defRPr>
            </a:lvl4pPr>
            <a:lvl5pPr marL="2057400" indent="-228600" eaLnBrk="0" hangingPunct="0">
              <a:defRPr sz="2800">
                <a:solidFill>
                  <a:schemeClr val="tx1"/>
                </a:solidFill>
                <a:latin typeface="Tahoma" pitchFamily="34" charset="0"/>
              </a:defRPr>
            </a:lvl5pPr>
            <a:lvl6pPr marL="2514600" indent="-228600" eaLnBrk="0" fontAlgn="base" hangingPunct="0">
              <a:spcBef>
                <a:spcPct val="0"/>
              </a:spcBef>
              <a:spcAft>
                <a:spcPct val="0"/>
              </a:spcAft>
              <a:defRPr sz="2800">
                <a:solidFill>
                  <a:schemeClr val="tx1"/>
                </a:solidFill>
                <a:latin typeface="Tahoma" pitchFamily="34" charset="0"/>
              </a:defRPr>
            </a:lvl6pPr>
            <a:lvl7pPr marL="2971800" indent="-228600" eaLnBrk="0" fontAlgn="base" hangingPunct="0">
              <a:spcBef>
                <a:spcPct val="0"/>
              </a:spcBef>
              <a:spcAft>
                <a:spcPct val="0"/>
              </a:spcAft>
              <a:defRPr sz="2800">
                <a:solidFill>
                  <a:schemeClr val="tx1"/>
                </a:solidFill>
                <a:latin typeface="Tahoma" pitchFamily="34" charset="0"/>
              </a:defRPr>
            </a:lvl7pPr>
            <a:lvl8pPr marL="3429000" indent="-228600" eaLnBrk="0" fontAlgn="base" hangingPunct="0">
              <a:spcBef>
                <a:spcPct val="0"/>
              </a:spcBef>
              <a:spcAft>
                <a:spcPct val="0"/>
              </a:spcAft>
              <a:defRPr sz="2800">
                <a:solidFill>
                  <a:schemeClr val="tx1"/>
                </a:solidFill>
                <a:latin typeface="Tahoma" pitchFamily="34" charset="0"/>
              </a:defRPr>
            </a:lvl8pPr>
            <a:lvl9pPr marL="3886200" indent="-228600" eaLnBrk="0" fontAlgn="base" hangingPunct="0">
              <a:spcBef>
                <a:spcPct val="0"/>
              </a:spcBef>
              <a:spcAft>
                <a:spcPct val="0"/>
              </a:spcAft>
              <a:defRPr sz="2800">
                <a:solidFill>
                  <a:schemeClr val="tx1"/>
                </a:solidFill>
                <a:latin typeface="Tahoma" pitchFamily="34" charset="0"/>
              </a:defRPr>
            </a:lvl9pPr>
          </a:lstStyle>
          <a:p>
            <a:pPr eaLnBrk="1" hangingPunct="1"/>
            <a:fld id="{F8A631D9-7263-49A8-A60C-22ADD6F5B6FD}" type="slidenum">
              <a:rPr lang="en-US" sz="2400" smtClean="0">
                <a:solidFill>
                  <a:schemeClr val="tx2"/>
                </a:solidFill>
              </a:rPr>
              <a:pPr eaLnBrk="1" hangingPunct="1"/>
              <a:t>33</a:t>
            </a:fld>
            <a:endParaRPr lang="en-US" sz="2400" smtClean="0">
              <a:solidFill>
                <a:schemeClr val="tx2"/>
              </a:solidFill>
            </a:endParaRPr>
          </a:p>
        </p:txBody>
      </p:sp>
      <p:grpSp>
        <p:nvGrpSpPr>
          <p:cNvPr id="50" name="Group 49"/>
          <p:cNvGrpSpPr/>
          <p:nvPr/>
        </p:nvGrpSpPr>
        <p:grpSpPr>
          <a:xfrm>
            <a:off x="4494616" y="2498527"/>
            <a:ext cx="3970020" cy="2496830"/>
            <a:chOff x="914400" y="1752600"/>
            <a:chExt cx="5638800" cy="3291840"/>
          </a:xfrm>
        </p:grpSpPr>
        <p:sp>
          <p:nvSpPr>
            <p:cNvPr id="6" name="TextBox 5"/>
            <p:cNvSpPr txBox="1"/>
            <p:nvPr/>
          </p:nvSpPr>
          <p:spPr>
            <a:xfrm>
              <a:off x="914400" y="2819400"/>
              <a:ext cx="1524000" cy="523220"/>
            </a:xfrm>
            <a:prstGeom prst="rect">
              <a:avLst/>
            </a:prstGeom>
            <a:noFill/>
            <a:ln w="25400">
              <a:solidFill>
                <a:schemeClr val="tx1"/>
              </a:solidFill>
            </a:ln>
          </p:spPr>
          <p:txBody>
            <a:bodyPr wrap="square" rtlCol="0">
              <a:spAutoFit/>
            </a:bodyPr>
            <a:lstStyle/>
            <a:p>
              <a:r>
                <a:rPr lang="en-IN" sz="2000" dirty="0" smtClean="0"/>
                <a:t>Student</a:t>
              </a:r>
              <a:endParaRPr lang="en-IN" sz="2000" dirty="0"/>
            </a:p>
          </p:txBody>
        </p:sp>
        <p:sp>
          <p:nvSpPr>
            <p:cNvPr id="41" name="TextBox 40"/>
            <p:cNvSpPr txBox="1"/>
            <p:nvPr/>
          </p:nvSpPr>
          <p:spPr>
            <a:xfrm>
              <a:off x="5029200" y="2819400"/>
              <a:ext cx="1524000" cy="523220"/>
            </a:xfrm>
            <a:prstGeom prst="rect">
              <a:avLst/>
            </a:prstGeom>
            <a:noFill/>
            <a:ln w="25400">
              <a:solidFill>
                <a:schemeClr val="tx1"/>
              </a:solidFill>
            </a:ln>
          </p:spPr>
          <p:txBody>
            <a:bodyPr wrap="square" rtlCol="0">
              <a:spAutoFit/>
            </a:bodyPr>
            <a:lstStyle/>
            <a:p>
              <a:r>
                <a:rPr lang="en-IN" sz="2000" dirty="0" smtClean="0"/>
                <a:t>Course</a:t>
              </a:r>
              <a:endParaRPr lang="en-IN" sz="2000" dirty="0"/>
            </a:p>
          </p:txBody>
        </p:sp>
        <p:sp>
          <p:nvSpPr>
            <p:cNvPr id="7" name="Flowchart: Decision 6"/>
            <p:cNvSpPr/>
            <p:nvPr/>
          </p:nvSpPr>
          <p:spPr>
            <a:xfrm>
              <a:off x="3048000" y="1752600"/>
              <a:ext cx="1143000" cy="1066800"/>
            </a:xfrm>
            <a:prstGeom prst="flowChartDecision">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Flowchart: Decision 41"/>
            <p:cNvSpPr/>
            <p:nvPr/>
          </p:nvSpPr>
          <p:spPr>
            <a:xfrm>
              <a:off x="3200400" y="3977640"/>
              <a:ext cx="1143000" cy="1066800"/>
            </a:xfrm>
            <a:prstGeom prst="flowChartDecision">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g</a:t>
              </a:r>
              <a:endParaRPr lang="en-IN" dirty="0"/>
            </a:p>
          </p:txBody>
        </p:sp>
        <p:sp>
          <p:nvSpPr>
            <p:cNvPr id="9" name="TextBox 8"/>
            <p:cNvSpPr txBox="1"/>
            <p:nvPr/>
          </p:nvSpPr>
          <p:spPr>
            <a:xfrm>
              <a:off x="3211222" y="2083112"/>
              <a:ext cx="854263" cy="405776"/>
            </a:xfrm>
            <a:prstGeom prst="rect">
              <a:avLst/>
            </a:prstGeom>
            <a:noFill/>
          </p:spPr>
          <p:txBody>
            <a:bodyPr wrap="none" rtlCol="0">
              <a:spAutoFit/>
            </a:bodyPr>
            <a:lstStyle/>
            <a:p>
              <a:r>
                <a:rPr lang="en-IN" sz="1400" dirty="0" smtClean="0"/>
                <a:t>takes</a:t>
              </a:r>
              <a:endParaRPr lang="en-IN" sz="1400" dirty="0"/>
            </a:p>
          </p:txBody>
        </p:sp>
        <p:sp>
          <p:nvSpPr>
            <p:cNvPr id="10" name="TextBox 9"/>
            <p:cNvSpPr txBox="1"/>
            <p:nvPr/>
          </p:nvSpPr>
          <p:spPr>
            <a:xfrm>
              <a:off x="3314700" y="4249430"/>
              <a:ext cx="914400" cy="689817"/>
            </a:xfrm>
            <a:prstGeom prst="rect">
              <a:avLst/>
            </a:prstGeom>
            <a:noFill/>
          </p:spPr>
          <p:txBody>
            <a:bodyPr wrap="square" rtlCol="0">
              <a:spAutoFit/>
            </a:bodyPr>
            <a:lstStyle/>
            <a:p>
              <a:pPr algn="ctr"/>
              <a:r>
                <a:rPr lang="en-IN" sz="1400" dirty="0" smtClean="0"/>
                <a:t>gets_sch</a:t>
              </a:r>
              <a:endParaRPr lang="en-IN" sz="1400" dirty="0"/>
            </a:p>
          </p:txBody>
        </p:sp>
        <p:cxnSp>
          <p:nvCxnSpPr>
            <p:cNvPr id="43" name="Straight Connector 42"/>
            <p:cNvCxnSpPr>
              <a:stCxn id="6" idx="0"/>
              <a:endCxn id="7" idx="1"/>
            </p:cNvCxnSpPr>
            <p:nvPr/>
          </p:nvCxnSpPr>
          <p:spPr>
            <a:xfrm flipV="1">
              <a:off x="1676400" y="2286000"/>
              <a:ext cx="1371600" cy="53340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45" name="Straight Connector 44"/>
            <p:cNvCxnSpPr>
              <a:stCxn id="7" idx="3"/>
              <a:endCxn id="41" idx="0"/>
            </p:cNvCxnSpPr>
            <p:nvPr/>
          </p:nvCxnSpPr>
          <p:spPr>
            <a:xfrm>
              <a:off x="4191000" y="2286000"/>
              <a:ext cx="1600200" cy="53340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47" name="Straight Connector 46"/>
            <p:cNvCxnSpPr>
              <a:stCxn id="6" idx="2"/>
              <a:endCxn id="42" idx="1"/>
            </p:cNvCxnSpPr>
            <p:nvPr/>
          </p:nvCxnSpPr>
          <p:spPr>
            <a:xfrm>
              <a:off x="1676400" y="3342620"/>
              <a:ext cx="1524000" cy="11684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49" name="Straight Connector 48"/>
            <p:cNvCxnSpPr>
              <a:stCxn id="42" idx="3"/>
              <a:endCxn id="41" idx="2"/>
            </p:cNvCxnSpPr>
            <p:nvPr/>
          </p:nvCxnSpPr>
          <p:spPr>
            <a:xfrm flipV="1">
              <a:off x="4343400" y="3342620"/>
              <a:ext cx="1447800" cy="1168420"/>
            </a:xfrm>
            <a:prstGeom prst="line">
              <a:avLst/>
            </a:prstGeom>
            <a:ln w="25400"/>
          </p:spPr>
          <p:style>
            <a:lnRef idx="1">
              <a:schemeClr val="accent1"/>
            </a:lnRef>
            <a:fillRef idx="0">
              <a:schemeClr val="accent1"/>
            </a:fillRef>
            <a:effectRef idx="0">
              <a:schemeClr val="accent1"/>
            </a:effectRef>
            <a:fontRef idx="minor">
              <a:schemeClr val="tx1"/>
            </a:fontRef>
          </p:style>
        </p:cxnSp>
      </p:grpSp>
      <p:sp>
        <p:nvSpPr>
          <p:cNvPr id="51" name="TextBox 50"/>
          <p:cNvSpPr txBox="1"/>
          <p:nvPr/>
        </p:nvSpPr>
        <p:spPr>
          <a:xfrm>
            <a:off x="304799" y="2040293"/>
            <a:ext cx="3809999" cy="3785652"/>
          </a:xfrm>
          <a:prstGeom prst="rect">
            <a:avLst/>
          </a:prstGeom>
          <a:noFill/>
        </p:spPr>
        <p:txBody>
          <a:bodyPr wrap="square" rtlCol="0">
            <a:spAutoFit/>
          </a:bodyPr>
          <a:lstStyle/>
          <a:p>
            <a:pPr marL="342900" indent="-342900">
              <a:buFont typeface="Wingdings" pitchFamily="2" charset="2"/>
              <a:buChar char="Ø"/>
            </a:pPr>
            <a:r>
              <a:rPr lang="en-IN" sz="2000" dirty="0" smtClean="0">
                <a:latin typeface="+mn-lt"/>
              </a:rPr>
              <a:t>Draw an E-R diagram to depict details about students studying/taking different courses and some students getting scholarship on some of the courses.</a:t>
            </a:r>
          </a:p>
          <a:p>
            <a:pPr marL="342900" indent="-342900">
              <a:buFont typeface="Wingdings" pitchFamily="2" charset="2"/>
              <a:buChar char="Ø"/>
            </a:pPr>
            <a:endParaRPr lang="en-IN" sz="2000" dirty="0" smtClean="0">
              <a:latin typeface="+mn-lt"/>
            </a:endParaRPr>
          </a:p>
          <a:p>
            <a:pPr marL="342900" indent="-342900">
              <a:buFont typeface="Wingdings" pitchFamily="2" charset="2"/>
              <a:buChar char="Ø"/>
            </a:pPr>
            <a:r>
              <a:rPr lang="en-IN" sz="2000" dirty="0" smtClean="0">
                <a:latin typeface="+mn-lt"/>
              </a:rPr>
              <a:t>In each case there are a set of their own attributes.</a:t>
            </a:r>
          </a:p>
          <a:p>
            <a:pPr marL="342900" indent="-342900">
              <a:buFont typeface="Wingdings" pitchFamily="2" charset="2"/>
              <a:buChar char="Ø"/>
            </a:pPr>
            <a:endParaRPr lang="en-IN" sz="2000" dirty="0" smtClean="0">
              <a:latin typeface="+mn-lt"/>
            </a:endParaRPr>
          </a:p>
          <a:p>
            <a:pPr marL="342900" indent="-342900">
              <a:buFont typeface="Wingdings" pitchFamily="2" charset="2"/>
              <a:buChar char="Ø"/>
            </a:pPr>
            <a:r>
              <a:rPr lang="en-IN" sz="2000" dirty="0" smtClean="0">
                <a:latin typeface="+mn-lt"/>
              </a:rPr>
              <a:t>There can be more than one relationship between entities.</a:t>
            </a:r>
            <a:endParaRPr lang="en-IN" sz="2000" dirty="0">
              <a:latin typeface="+mn-lt"/>
            </a:endParaRPr>
          </a:p>
        </p:txBody>
      </p:sp>
      <p:pic>
        <p:nvPicPr>
          <p:cNvPr id="1126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38306" y="170120"/>
            <a:ext cx="2132420" cy="15062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53352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1">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17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47"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Rectangle 2"/>
          <p:cNvSpPr>
            <a:spLocks noGrp="1" noChangeArrowheads="1"/>
          </p:cNvSpPr>
          <p:nvPr>
            <p:ph type="title"/>
          </p:nvPr>
        </p:nvSpPr>
        <p:spPr>
          <a:xfrm>
            <a:off x="381000" y="304800"/>
            <a:ext cx="7239000" cy="685800"/>
          </a:xfrm>
        </p:spPr>
        <p:txBody>
          <a:bodyPr lIns="92075" tIns="46038" rIns="92075" bIns="46038" anchor="ctr">
            <a:normAutofit/>
          </a:bodyPr>
          <a:lstStyle/>
          <a:p>
            <a:pPr eaLnBrk="1" fontAlgn="auto" hangingPunct="1">
              <a:spcAft>
                <a:spcPts val="0"/>
              </a:spcAft>
              <a:defRPr/>
            </a:pPr>
            <a:r>
              <a:rPr lang="en-US" sz="3200" dirty="0" smtClean="0"/>
              <a:t>Multiple relations</a:t>
            </a:r>
            <a:endParaRPr lang="en-US" sz="3200" u="sng" dirty="0" smtClean="0"/>
          </a:p>
        </p:txBody>
      </p:sp>
      <p:sp>
        <p:nvSpPr>
          <p:cNvPr id="2"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800">
                <a:solidFill>
                  <a:schemeClr val="tx1"/>
                </a:solidFill>
                <a:latin typeface="Tahoma" pitchFamily="34" charset="0"/>
              </a:defRPr>
            </a:lvl1pPr>
            <a:lvl2pPr marL="742950" indent="-285750" eaLnBrk="0" hangingPunct="0">
              <a:defRPr sz="2800">
                <a:solidFill>
                  <a:schemeClr val="tx1"/>
                </a:solidFill>
                <a:latin typeface="Tahoma" pitchFamily="34" charset="0"/>
              </a:defRPr>
            </a:lvl2pPr>
            <a:lvl3pPr marL="1143000" indent="-228600" eaLnBrk="0" hangingPunct="0">
              <a:defRPr sz="2800">
                <a:solidFill>
                  <a:schemeClr val="tx1"/>
                </a:solidFill>
                <a:latin typeface="Tahoma" pitchFamily="34" charset="0"/>
              </a:defRPr>
            </a:lvl3pPr>
            <a:lvl4pPr marL="1600200" indent="-228600" eaLnBrk="0" hangingPunct="0">
              <a:defRPr sz="2800">
                <a:solidFill>
                  <a:schemeClr val="tx1"/>
                </a:solidFill>
                <a:latin typeface="Tahoma" pitchFamily="34" charset="0"/>
              </a:defRPr>
            </a:lvl4pPr>
            <a:lvl5pPr marL="2057400" indent="-228600" eaLnBrk="0" hangingPunct="0">
              <a:defRPr sz="2800">
                <a:solidFill>
                  <a:schemeClr val="tx1"/>
                </a:solidFill>
                <a:latin typeface="Tahoma" pitchFamily="34" charset="0"/>
              </a:defRPr>
            </a:lvl5pPr>
            <a:lvl6pPr marL="2514600" indent="-228600" eaLnBrk="0" fontAlgn="base" hangingPunct="0">
              <a:spcBef>
                <a:spcPct val="0"/>
              </a:spcBef>
              <a:spcAft>
                <a:spcPct val="0"/>
              </a:spcAft>
              <a:defRPr sz="2800">
                <a:solidFill>
                  <a:schemeClr val="tx1"/>
                </a:solidFill>
                <a:latin typeface="Tahoma" pitchFamily="34" charset="0"/>
              </a:defRPr>
            </a:lvl6pPr>
            <a:lvl7pPr marL="2971800" indent="-228600" eaLnBrk="0" fontAlgn="base" hangingPunct="0">
              <a:spcBef>
                <a:spcPct val="0"/>
              </a:spcBef>
              <a:spcAft>
                <a:spcPct val="0"/>
              </a:spcAft>
              <a:defRPr sz="2800">
                <a:solidFill>
                  <a:schemeClr val="tx1"/>
                </a:solidFill>
                <a:latin typeface="Tahoma" pitchFamily="34" charset="0"/>
              </a:defRPr>
            </a:lvl7pPr>
            <a:lvl8pPr marL="3429000" indent="-228600" eaLnBrk="0" fontAlgn="base" hangingPunct="0">
              <a:spcBef>
                <a:spcPct val="0"/>
              </a:spcBef>
              <a:spcAft>
                <a:spcPct val="0"/>
              </a:spcAft>
              <a:defRPr sz="2800">
                <a:solidFill>
                  <a:schemeClr val="tx1"/>
                </a:solidFill>
                <a:latin typeface="Tahoma" pitchFamily="34" charset="0"/>
              </a:defRPr>
            </a:lvl8pPr>
            <a:lvl9pPr marL="3886200" indent="-228600" eaLnBrk="0" fontAlgn="base" hangingPunct="0">
              <a:spcBef>
                <a:spcPct val="0"/>
              </a:spcBef>
              <a:spcAft>
                <a:spcPct val="0"/>
              </a:spcAft>
              <a:defRPr sz="2800">
                <a:solidFill>
                  <a:schemeClr val="tx1"/>
                </a:solidFill>
                <a:latin typeface="Tahoma" pitchFamily="34" charset="0"/>
              </a:defRPr>
            </a:lvl9pPr>
          </a:lstStyle>
          <a:p>
            <a:pPr eaLnBrk="1" hangingPunct="1"/>
            <a:fld id="{F8A631D9-7263-49A8-A60C-22ADD6F5B6FD}" type="slidenum">
              <a:rPr lang="en-US" sz="2400" smtClean="0">
                <a:solidFill>
                  <a:schemeClr val="tx2"/>
                </a:solidFill>
              </a:rPr>
              <a:pPr eaLnBrk="1" hangingPunct="1"/>
              <a:t>34</a:t>
            </a:fld>
            <a:endParaRPr lang="en-US" sz="2400" smtClean="0">
              <a:solidFill>
                <a:schemeClr val="tx2"/>
              </a:solidFill>
            </a:endParaRPr>
          </a:p>
        </p:txBody>
      </p:sp>
      <p:pic>
        <p:nvPicPr>
          <p:cNvPr id="6148" name="Picture 4" descr="Advanced Database Management System - Tutorials and Notes: Reduce the given  ERD with many relationships to relationschem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58540" y="1752600"/>
            <a:ext cx="5165694" cy="3974192"/>
          </a:xfrm>
          <a:prstGeom prst="rect">
            <a:avLst/>
          </a:prstGeom>
          <a:noFill/>
          <a:ln w="25400">
            <a:solidFill>
              <a:schemeClr val="tx1"/>
            </a:solidFill>
          </a:ln>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304800" y="1371600"/>
            <a:ext cx="3124200" cy="4493538"/>
          </a:xfrm>
          <a:prstGeom prst="rect">
            <a:avLst/>
          </a:prstGeom>
          <a:noFill/>
        </p:spPr>
        <p:txBody>
          <a:bodyPr wrap="square" rtlCol="0">
            <a:spAutoFit/>
          </a:bodyPr>
          <a:lstStyle/>
          <a:p>
            <a:pPr marL="342900" indent="-342900">
              <a:buFont typeface="Wingdings" pitchFamily="2" charset="2"/>
              <a:buChar char="Ø"/>
            </a:pPr>
            <a:r>
              <a:rPr lang="en-IN" sz="2200" dirty="0" smtClean="0">
                <a:latin typeface="+mn-lt"/>
              </a:rPr>
              <a:t>ER diagram to depict students who are members of Teams and some students are captains. </a:t>
            </a:r>
          </a:p>
          <a:p>
            <a:pPr marL="342900" indent="-342900">
              <a:buFont typeface="Wingdings" pitchFamily="2" charset="2"/>
              <a:buChar char="Ø"/>
            </a:pPr>
            <a:r>
              <a:rPr lang="en-IN" sz="2200" dirty="0" smtClean="0">
                <a:latin typeface="+mn-lt"/>
              </a:rPr>
              <a:t>Each have their own attributes and that is why separate relationships.</a:t>
            </a:r>
          </a:p>
          <a:p>
            <a:pPr marL="342900" indent="-342900">
              <a:buFont typeface="Wingdings" pitchFamily="2" charset="2"/>
              <a:buChar char="Ø"/>
            </a:pPr>
            <a:r>
              <a:rPr lang="en-IN" sz="2200" dirty="0" smtClean="0">
                <a:latin typeface="+mn-lt"/>
              </a:rPr>
              <a:t>The teams can be the hosting teams or the guest teams.</a:t>
            </a:r>
          </a:p>
        </p:txBody>
      </p:sp>
      <p:pic>
        <p:nvPicPr>
          <p:cNvPr id="12290"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077164" y="167698"/>
            <a:ext cx="1647070" cy="1235075"/>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53352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14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5" name="Rectangle 2"/>
          <p:cNvSpPr>
            <a:spLocks noGrp="1" noChangeArrowheads="1"/>
          </p:cNvSpPr>
          <p:nvPr>
            <p:ph type="title"/>
          </p:nvPr>
        </p:nvSpPr>
        <p:spPr>
          <a:xfrm>
            <a:off x="381000" y="381000"/>
            <a:ext cx="6858000" cy="609600"/>
          </a:xfrm>
        </p:spPr>
        <p:txBody>
          <a:bodyPr>
            <a:normAutofit/>
          </a:bodyPr>
          <a:lstStyle/>
          <a:p>
            <a:pPr eaLnBrk="1" fontAlgn="auto" hangingPunct="1">
              <a:spcAft>
                <a:spcPts val="0"/>
              </a:spcAft>
              <a:defRPr/>
            </a:pPr>
            <a:r>
              <a:rPr lang="en-US" sz="3200" dirty="0" smtClean="0"/>
              <a:t>Ternary relations</a:t>
            </a:r>
          </a:p>
        </p:txBody>
      </p:sp>
      <p:sp>
        <p:nvSpPr>
          <p:cNvPr id="32772"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800">
                <a:solidFill>
                  <a:schemeClr val="tx1"/>
                </a:solidFill>
                <a:latin typeface="Tahoma" pitchFamily="34" charset="0"/>
              </a:defRPr>
            </a:lvl1pPr>
            <a:lvl2pPr marL="742950" indent="-285750" eaLnBrk="0" hangingPunct="0">
              <a:defRPr sz="2800">
                <a:solidFill>
                  <a:schemeClr val="tx1"/>
                </a:solidFill>
                <a:latin typeface="Tahoma" pitchFamily="34" charset="0"/>
              </a:defRPr>
            </a:lvl2pPr>
            <a:lvl3pPr marL="1143000" indent="-228600" eaLnBrk="0" hangingPunct="0">
              <a:defRPr sz="2800">
                <a:solidFill>
                  <a:schemeClr val="tx1"/>
                </a:solidFill>
                <a:latin typeface="Tahoma" pitchFamily="34" charset="0"/>
              </a:defRPr>
            </a:lvl3pPr>
            <a:lvl4pPr marL="1600200" indent="-228600" eaLnBrk="0" hangingPunct="0">
              <a:defRPr sz="2800">
                <a:solidFill>
                  <a:schemeClr val="tx1"/>
                </a:solidFill>
                <a:latin typeface="Tahoma" pitchFamily="34" charset="0"/>
              </a:defRPr>
            </a:lvl4pPr>
            <a:lvl5pPr marL="2057400" indent="-228600" eaLnBrk="0" hangingPunct="0">
              <a:defRPr sz="2800">
                <a:solidFill>
                  <a:schemeClr val="tx1"/>
                </a:solidFill>
                <a:latin typeface="Tahoma" pitchFamily="34" charset="0"/>
              </a:defRPr>
            </a:lvl5pPr>
            <a:lvl6pPr marL="2514600" indent="-228600" eaLnBrk="0" fontAlgn="base" hangingPunct="0">
              <a:spcBef>
                <a:spcPct val="0"/>
              </a:spcBef>
              <a:spcAft>
                <a:spcPct val="0"/>
              </a:spcAft>
              <a:defRPr sz="2800">
                <a:solidFill>
                  <a:schemeClr val="tx1"/>
                </a:solidFill>
                <a:latin typeface="Tahoma" pitchFamily="34" charset="0"/>
              </a:defRPr>
            </a:lvl6pPr>
            <a:lvl7pPr marL="2971800" indent="-228600" eaLnBrk="0" fontAlgn="base" hangingPunct="0">
              <a:spcBef>
                <a:spcPct val="0"/>
              </a:spcBef>
              <a:spcAft>
                <a:spcPct val="0"/>
              </a:spcAft>
              <a:defRPr sz="2800">
                <a:solidFill>
                  <a:schemeClr val="tx1"/>
                </a:solidFill>
                <a:latin typeface="Tahoma" pitchFamily="34" charset="0"/>
              </a:defRPr>
            </a:lvl7pPr>
            <a:lvl8pPr marL="3429000" indent="-228600" eaLnBrk="0" fontAlgn="base" hangingPunct="0">
              <a:spcBef>
                <a:spcPct val="0"/>
              </a:spcBef>
              <a:spcAft>
                <a:spcPct val="0"/>
              </a:spcAft>
              <a:defRPr sz="2800">
                <a:solidFill>
                  <a:schemeClr val="tx1"/>
                </a:solidFill>
                <a:latin typeface="Tahoma" pitchFamily="34" charset="0"/>
              </a:defRPr>
            </a:lvl8pPr>
            <a:lvl9pPr marL="3886200" indent="-228600" eaLnBrk="0" fontAlgn="base" hangingPunct="0">
              <a:spcBef>
                <a:spcPct val="0"/>
              </a:spcBef>
              <a:spcAft>
                <a:spcPct val="0"/>
              </a:spcAft>
              <a:defRPr sz="2800">
                <a:solidFill>
                  <a:schemeClr val="tx1"/>
                </a:solidFill>
                <a:latin typeface="Tahoma" pitchFamily="34" charset="0"/>
              </a:defRPr>
            </a:lvl9pPr>
          </a:lstStyle>
          <a:p>
            <a:pPr eaLnBrk="1" hangingPunct="1"/>
            <a:fld id="{94385CC8-5B32-40AE-A293-30452A40B325}" type="slidenum">
              <a:rPr lang="en-US" sz="2400" smtClean="0">
                <a:solidFill>
                  <a:schemeClr val="tx2"/>
                </a:solidFill>
              </a:rPr>
              <a:pPr eaLnBrk="1" hangingPunct="1"/>
              <a:t>35</a:t>
            </a:fld>
            <a:endParaRPr lang="en-US" sz="2400" smtClean="0">
              <a:solidFill>
                <a:schemeClr val="tx2"/>
              </a:solidFill>
            </a:endParaRPr>
          </a:p>
        </p:txBody>
      </p:sp>
      <p:sp>
        <p:nvSpPr>
          <p:cNvPr id="2" name="Content Placeholder 1"/>
          <p:cNvSpPr>
            <a:spLocks noGrp="1"/>
          </p:cNvSpPr>
          <p:nvPr>
            <p:ph idx="1"/>
          </p:nvPr>
        </p:nvSpPr>
        <p:spPr>
          <a:xfrm>
            <a:off x="381000" y="1554725"/>
            <a:ext cx="8305800" cy="1950476"/>
          </a:xfrm>
        </p:spPr>
        <p:txBody>
          <a:bodyPr/>
          <a:lstStyle/>
          <a:p>
            <a:pPr>
              <a:buFont typeface="Wingdings" pitchFamily="2" charset="2"/>
              <a:buChar char="Ø"/>
            </a:pPr>
            <a:r>
              <a:rPr lang="en-IN" sz="1800" b="0" dirty="0" smtClean="0"/>
              <a:t>Draw an E-R diagram for an application which stores details about parts being supplied to different projects by different suppliers.</a:t>
            </a:r>
          </a:p>
          <a:p>
            <a:pPr>
              <a:buFont typeface="Wingdings" pitchFamily="2" charset="2"/>
              <a:buChar char="Ø"/>
            </a:pPr>
            <a:r>
              <a:rPr lang="en-IN" sz="1800" b="0" dirty="0" smtClean="0"/>
              <a:t>A</a:t>
            </a:r>
            <a:r>
              <a:rPr lang="en-IN" sz="1800" b="0" dirty="0"/>
              <a:t> </a:t>
            </a:r>
            <a:r>
              <a:rPr lang="en-IN" sz="1800" dirty="0">
                <a:solidFill>
                  <a:schemeClr val="tx2"/>
                </a:solidFill>
              </a:rPr>
              <a:t>ternary relationship</a:t>
            </a:r>
            <a:r>
              <a:rPr lang="en-IN" sz="1800" b="0" dirty="0"/>
              <a:t> is when three entities participate in </a:t>
            </a:r>
            <a:r>
              <a:rPr lang="en-IN" sz="1800" b="0" dirty="0" smtClean="0"/>
              <a:t>the</a:t>
            </a:r>
            <a:r>
              <a:rPr lang="en-IN" sz="1800" b="0" dirty="0"/>
              <a:t> </a:t>
            </a:r>
            <a:r>
              <a:rPr lang="en-IN" sz="1800" dirty="0"/>
              <a:t>relationship</a:t>
            </a:r>
            <a:r>
              <a:rPr lang="en-IN" sz="1800" b="0" dirty="0" smtClean="0"/>
              <a:t>.</a:t>
            </a:r>
          </a:p>
          <a:p>
            <a:pPr>
              <a:buFont typeface="Wingdings" pitchFamily="2" charset="2"/>
              <a:buChar char="Ø"/>
            </a:pPr>
            <a:r>
              <a:rPr lang="en-US" sz="1800" b="0" dirty="0"/>
              <a:t>In general, unless you really need a ternary relationship, use binary relationships</a:t>
            </a:r>
            <a:r>
              <a:rPr lang="en-US" sz="1800" b="0" dirty="0" smtClean="0"/>
              <a:t>.</a:t>
            </a:r>
            <a:endParaRPr lang="en-IN" sz="1800" dirty="0"/>
          </a:p>
        </p:txBody>
      </p:sp>
      <p:pic>
        <p:nvPicPr>
          <p:cNvPr id="2052" name="Picture 4" descr="Database Models - E-R Model Relationship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4004" y="4045266"/>
            <a:ext cx="3800813" cy="1967865"/>
          </a:xfrm>
          <a:prstGeom prst="rect">
            <a:avLst/>
          </a:prstGeom>
          <a:noFill/>
          <a:ln w="25400">
            <a:solidFill>
              <a:schemeClr val="tx1"/>
            </a:solidFill>
          </a:ln>
          <a:extLst>
            <a:ext uri="{909E8E84-426E-40DD-AFC4-6F175D3DCCD1}">
              <a14:hiddenFill xmlns:a14="http://schemas.microsoft.com/office/drawing/2010/main">
                <a:solidFill>
                  <a:srgbClr val="FFFFFF"/>
                </a:solidFill>
              </a14:hiddenFill>
            </a:ext>
          </a:extLst>
        </p:spPr>
      </p:pic>
      <p:pic>
        <p:nvPicPr>
          <p:cNvPr id="2054" name="Picture 6" descr="Convert ternary relationship to binary in E/R model - Stack Overflow"/>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32794" y="3505200"/>
            <a:ext cx="4491879" cy="3047999"/>
          </a:xfrm>
          <a:prstGeom prst="rect">
            <a:avLst/>
          </a:prstGeom>
          <a:noFill/>
          <a:ln w="25400">
            <a:solidFill>
              <a:schemeClr val="tx1"/>
            </a:solidFill>
          </a:ln>
          <a:extLst>
            <a:ext uri="{909E8E84-426E-40DD-AFC4-6F175D3DCCD1}">
              <a14:hiddenFill xmlns:a14="http://schemas.microsoft.com/office/drawing/2010/main">
                <a:solidFill>
                  <a:srgbClr val="FFFFFF"/>
                </a:solidFill>
              </a14:hiddenFill>
            </a:ext>
          </a:extLst>
        </p:spPr>
      </p:pic>
      <p:pic>
        <p:nvPicPr>
          <p:cNvPr id="13314"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010400" y="152401"/>
            <a:ext cx="1862306" cy="13967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448205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5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5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379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795" grpId="0"/>
      <p:bldP spid="2"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3" name="Rectangle 2"/>
          <p:cNvSpPr>
            <a:spLocks noGrp="1" noChangeArrowheads="1"/>
          </p:cNvSpPr>
          <p:nvPr>
            <p:ph type="title"/>
          </p:nvPr>
        </p:nvSpPr>
        <p:spPr>
          <a:xfrm>
            <a:off x="304800" y="533400"/>
            <a:ext cx="7239000" cy="585788"/>
          </a:xfrm>
        </p:spPr>
        <p:txBody>
          <a:bodyPr lIns="92075" tIns="46038" rIns="92075" bIns="46038" anchor="ctr">
            <a:noAutofit/>
          </a:bodyPr>
          <a:lstStyle/>
          <a:p>
            <a:pPr eaLnBrk="1" fontAlgn="auto" hangingPunct="1">
              <a:spcAft>
                <a:spcPts val="0"/>
              </a:spcAft>
              <a:defRPr/>
            </a:pPr>
            <a:r>
              <a:rPr lang="en-US" sz="3200" dirty="0" smtClean="0"/>
              <a:t>Weak entities</a:t>
            </a:r>
            <a:endParaRPr lang="en-US" sz="3200" u="sng" dirty="0" smtClean="0"/>
          </a:p>
        </p:txBody>
      </p:sp>
      <p:sp>
        <p:nvSpPr>
          <p:cNvPr id="33796"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800">
                <a:solidFill>
                  <a:schemeClr val="tx1"/>
                </a:solidFill>
                <a:latin typeface="Tahoma" pitchFamily="34" charset="0"/>
              </a:defRPr>
            </a:lvl1pPr>
            <a:lvl2pPr marL="742950" indent="-285750" eaLnBrk="0" hangingPunct="0">
              <a:defRPr sz="2800">
                <a:solidFill>
                  <a:schemeClr val="tx1"/>
                </a:solidFill>
                <a:latin typeface="Tahoma" pitchFamily="34" charset="0"/>
              </a:defRPr>
            </a:lvl2pPr>
            <a:lvl3pPr marL="1143000" indent="-228600" eaLnBrk="0" hangingPunct="0">
              <a:defRPr sz="2800">
                <a:solidFill>
                  <a:schemeClr val="tx1"/>
                </a:solidFill>
                <a:latin typeface="Tahoma" pitchFamily="34" charset="0"/>
              </a:defRPr>
            </a:lvl3pPr>
            <a:lvl4pPr marL="1600200" indent="-228600" eaLnBrk="0" hangingPunct="0">
              <a:defRPr sz="2800">
                <a:solidFill>
                  <a:schemeClr val="tx1"/>
                </a:solidFill>
                <a:latin typeface="Tahoma" pitchFamily="34" charset="0"/>
              </a:defRPr>
            </a:lvl4pPr>
            <a:lvl5pPr marL="2057400" indent="-228600" eaLnBrk="0" hangingPunct="0">
              <a:defRPr sz="2800">
                <a:solidFill>
                  <a:schemeClr val="tx1"/>
                </a:solidFill>
                <a:latin typeface="Tahoma" pitchFamily="34" charset="0"/>
              </a:defRPr>
            </a:lvl5pPr>
            <a:lvl6pPr marL="2514600" indent="-228600" eaLnBrk="0" fontAlgn="base" hangingPunct="0">
              <a:spcBef>
                <a:spcPct val="0"/>
              </a:spcBef>
              <a:spcAft>
                <a:spcPct val="0"/>
              </a:spcAft>
              <a:defRPr sz="2800">
                <a:solidFill>
                  <a:schemeClr val="tx1"/>
                </a:solidFill>
                <a:latin typeface="Tahoma" pitchFamily="34" charset="0"/>
              </a:defRPr>
            </a:lvl6pPr>
            <a:lvl7pPr marL="2971800" indent="-228600" eaLnBrk="0" fontAlgn="base" hangingPunct="0">
              <a:spcBef>
                <a:spcPct val="0"/>
              </a:spcBef>
              <a:spcAft>
                <a:spcPct val="0"/>
              </a:spcAft>
              <a:defRPr sz="2800">
                <a:solidFill>
                  <a:schemeClr val="tx1"/>
                </a:solidFill>
                <a:latin typeface="Tahoma" pitchFamily="34" charset="0"/>
              </a:defRPr>
            </a:lvl7pPr>
            <a:lvl8pPr marL="3429000" indent="-228600" eaLnBrk="0" fontAlgn="base" hangingPunct="0">
              <a:spcBef>
                <a:spcPct val="0"/>
              </a:spcBef>
              <a:spcAft>
                <a:spcPct val="0"/>
              </a:spcAft>
              <a:defRPr sz="2800">
                <a:solidFill>
                  <a:schemeClr val="tx1"/>
                </a:solidFill>
                <a:latin typeface="Tahoma" pitchFamily="34" charset="0"/>
              </a:defRPr>
            </a:lvl8pPr>
            <a:lvl9pPr marL="3886200" indent="-228600" eaLnBrk="0" fontAlgn="base" hangingPunct="0">
              <a:spcBef>
                <a:spcPct val="0"/>
              </a:spcBef>
              <a:spcAft>
                <a:spcPct val="0"/>
              </a:spcAft>
              <a:defRPr sz="2800">
                <a:solidFill>
                  <a:schemeClr val="tx1"/>
                </a:solidFill>
                <a:latin typeface="Tahoma" pitchFamily="34" charset="0"/>
              </a:defRPr>
            </a:lvl9pPr>
          </a:lstStyle>
          <a:p>
            <a:pPr eaLnBrk="1" hangingPunct="1"/>
            <a:fld id="{8D696EBD-BEDA-4B25-845C-8D7AE8C38C42}" type="slidenum">
              <a:rPr lang="en-US" sz="2400" smtClean="0">
                <a:solidFill>
                  <a:schemeClr val="tx2"/>
                </a:solidFill>
              </a:rPr>
              <a:pPr eaLnBrk="1" hangingPunct="1"/>
              <a:t>36</a:t>
            </a:fld>
            <a:endParaRPr lang="en-US" sz="2400" smtClean="0">
              <a:solidFill>
                <a:schemeClr val="tx2"/>
              </a:solidFill>
            </a:endParaRPr>
          </a:p>
        </p:txBody>
      </p:sp>
      <p:sp>
        <p:nvSpPr>
          <p:cNvPr id="2" name="Rectangle 1"/>
          <p:cNvSpPr/>
          <p:nvPr/>
        </p:nvSpPr>
        <p:spPr>
          <a:xfrm>
            <a:off x="391391" y="1524000"/>
            <a:ext cx="8382000" cy="2554545"/>
          </a:xfrm>
          <a:prstGeom prst="rect">
            <a:avLst/>
          </a:prstGeom>
        </p:spPr>
        <p:txBody>
          <a:bodyPr wrap="square">
            <a:spAutoFit/>
          </a:bodyPr>
          <a:lstStyle/>
          <a:p>
            <a:pPr marL="285750" indent="-285750">
              <a:buFont typeface="Wingdings" pitchFamily="2" charset="2"/>
              <a:buChar char="Ø"/>
            </a:pPr>
            <a:r>
              <a:rPr lang="en-IN" sz="1600" dirty="0" smtClean="0">
                <a:latin typeface="+mn-lt"/>
              </a:rPr>
              <a:t>An entity type which is dependent totally on another entity set is called </a:t>
            </a:r>
            <a:r>
              <a:rPr lang="en-IN" sz="1600" b="1" dirty="0" smtClean="0">
                <a:solidFill>
                  <a:schemeClr val="tx2"/>
                </a:solidFill>
                <a:latin typeface="+mn-lt"/>
              </a:rPr>
              <a:t>Weak Entity </a:t>
            </a:r>
            <a:r>
              <a:rPr lang="en-IN" sz="1600" dirty="0" smtClean="0">
                <a:latin typeface="+mn-lt"/>
              </a:rPr>
              <a:t>type.</a:t>
            </a:r>
          </a:p>
          <a:p>
            <a:pPr marL="285750" indent="-285750">
              <a:buFont typeface="Wingdings" pitchFamily="2" charset="2"/>
              <a:buChar char="Ø"/>
            </a:pPr>
            <a:r>
              <a:rPr lang="en-IN" sz="1600" dirty="0" smtClean="0">
                <a:latin typeface="+mn-lt"/>
              </a:rPr>
              <a:t>The entity sets which do not have sufficient attributes to form a primary key are known as </a:t>
            </a:r>
            <a:r>
              <a:rPr lang="en-IN" sz="1600" b="1" dirty="0" smtClean="0">
                <a:latin typeface="+mn-lt"/>
              </a:rPr>
              <a:t>weak entity sets</a:t>
            </a:r>
            <a:r>
              <a:rPr lang="en-IN" sz="1600" dirty="0" smtClean="0">
                <a:latin typeface="+mn-lt"/>
              </a:rPr>
              <a:t> and the entity sets which have a primary key are known as </a:t>
            </a:r>
            <a:r>
              <a:rPr lang="en-IN" sz="1600" b="1" dirty="0" smtClean="0">
                <a:latin typeface="+mn-lt"/>
              </a:rPr>
              <a:t>strong entity sets</a:t>
            </a:r>
            <a:r>
              <a:rPr lang="en-IN" sz="1600" dirty="0" smtClean="0">
                <a:latin typeface="+mn-lt"/>
              </a:rPr>
              <a:t>.</a:t>
            </a:r>
          </a:p>
          <a:p>
            <a:pPr marL="285750" indent="-285750">
              <a:buFont typeface="Wingdings" pitchFamily="2" charset="2"/>
              <a:buChar char="Ø"/>
            </a:pPr>
            <a:r>
              <a:rPr lang="en-IN" sz="1600" dirty="0"/>
              <a:t>The weak entities have total participation constraint (</a:t>
            </a:r>
            <a:r>
              <a:rPr lang="en-IN" sz="1600" b="1" dirty="0">
                <a:solidFill>
                  <a:srgbClr val="00B050"/>
                </a:solidFill>
              </a:rPr>
              <a:t>existence dependency</a:t>
            </a:r>
            <a:r>
              <a:rPr lang="en-IN" sz="1600" dirty="0"/>
              <a:t>) in its identifying relationship with owner identity. </a:t>
            </a:r>
            <a:endParaRPr lang="en-IN" sz="1600" dirty="0" smtClean="0"/>
          </a:p>
          <a:p>
            <a:pPr marL="285750" indent="-285750">
              <a:buFont typeface="Wingdings" pitchFamily="2" charset="2"/>
              <a:buChar char="Ø"/>
            </a:pPr>
            <a:r>
              <a:rPr lang="en-IN" sz="1600" dirty="0" smtClean="0"/>
              <a:t>Primary key of Loan is </a:t>
            </a:r>
            <a:r>
              <a:rPr lang="en-IN" sz="1600" b="1" dirty="0" smtClean="0"/>
              <a:t>C_id+L_name </a:t>
            </a:r>
            <a:r>
              <a:rPr lang="en-IN" sz="1600" dirty="0" smtClean="0"/>
              <a:t>(</a:t>
            </a:r>
            <a:r>
              <a:rPr lang="en-IN" sz="1600" dirty="0" err="1" smtClean="0"/>
              <a:t>L_name</a:t>
            </a:r>
            <a:r>
              <a:rPr lang="en-IN" sz="1600" dirty="0" smtClean="0"/>
              <a:t> is called </a:t>
            </a:r>
            <a:r>
              <a:rPr lang="en-IN" sz="1600" b="1" u="sng" dirty="0" smtClean="0"/>
              <a:t>discriminator</a:t>
            </a:r>
            <a:r>
              <a:rPr lang="en-IN" sz="1600" dirty="0" smtClean="0"/>
              <a:t>)</a:t>
            </a:r>
          </a:p>
          <a:p>
            <a:pPr marL="285750" indent="-285750">
              <a:buFont typeface="Wingdings" pitchFamily="2" charset="2"/>
              <a:buChar char="Ø"/>
            </a:pPr>
            <a:endParaRPr lang="en-IN" sz="1600" dirty="0" smtClean="0">
              <a:latin typeface="+mn-lt"/>
            </a:endParaRPr>
          </a:p>
          <a:p>
            <a:pPr marL="285750" indent="-285750">
              <a:buFont typeface="Wingdings" pitchFamily="2" charset="2"/>
              <a:buChar char="Ø"/>
            </a:pPr>
            <a:endParaRPr lang="en-IN" sz="1600" dirty="0">
              <a:latin typeface="+mn-lt"/>
            </a:endParaRPr>
          </a:p>
        </p:txBody>
      </p:sp>
      <p:pic>
        <p:nvPicPr>
          <p:cNvPr id="3074" name="Picture 2" descr="https://media.geeksforgeeks.org/wp-content/uploads/20190520181337/Untitled-Diagram-23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4063864"/>
            <a:ext cx="6229350" cy="2357913"/>
          </a:xfrm>
          <a:prstGeom prst="rect">
            <a:avLst/>
          </a:prstGeom>
          <a:noFill/>
          <a:ln w="25400">
            <a:solidFill>
              <a:schemeClr val="tx1"/>
            </a:solidFill>
          </a:ln>
          <a:extLst>
            <a:ext uri="{909E8E84-426E-40DD-AFC4-6F175D3DCCD1}">
              <a14:hiddenFill xmlns:a14="http://schemas.microsoft.com/office/drawing/2010/main">
                <a:solidFill>
                  <a:srgbClr val="FFFFFF"/>
                </a:solidFill>
              </a14:hiddenFill>
            </a:ext>
          </a:extLst>
        </p:spPr>
      </p:pic>
      <p:pic>
        <p:nvPicPr>
          <p:cNvPr id="14338"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162800" y="114300"/>
            <a:ext cx="1676400" cy="1257300"/>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4" name="Straight Connector 3"/>
          <p:cNvCxnSpPr/>
          <p:nvPr/>
        </p:nvCxnSpPr>
        <p:spPr>
          <a:xfrm>
            <a:off x="1752600" y="4572000"/>
            <a:ext cx="381000" cy="0"/>
          </a:xfrm>
          <a:prstGeom prst="line">
            <a:avLst/>
          </a:prstGeom>
          <a:ln w="25400">
            <a:solidFill>
              <a:srgbClr val="05070B"/>
            </a:solidFill>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4800600" y="4191000"/>
            <a:ext cx="833883" cy="523220"/>
          </a:xfrm>
          <a:prstGeom prst="rect">
            <a:avLst/>
          </a:prstGeom>
          <a:noFill/>
        </p:spPr>
        <p:txBody>
          <a:bodyPr wrap="none" rtlCol="0">
            <a:spAutoFit/>
          </a:bodyPr>
          <a:lstStyle/>
          <a:p>
            <a:r>
              <a:rPr lang="en-IN" dirty="0" smtClean="0"/>
              <a:t>-----</a:t>
            </a:r>
            <a:endParaRPr lang="en-IN"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7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7" name="Rectangle 2"/>
          <p:cNvSpPr>
            <a:spLocks noGrp="1" noChangeArrowheads="1"/>
          </p:cNvSpPr>
          <p:nvPr>
            <p:ph type="title"/>
          </p:nvPr>
        </p:nvSpPr>
        <p:spPr>
          <a:xfrm>
            <a:off x="320040" y="525780"/>
            <a:ext cx="7239000" cy="585788"/>
          </a:xfrm>
        </p:spPr>
        <p:txBody>
          <a:bodyPr lIns="92075" tIns="46038" rIns="92075" bIns="46038" anchor="ctr"/>
          <a:lstStyle/>
          <a:p>
            <a:pPr eaLnBrk="1" fontAlgn="auto" hangingPunct="1">
              <a:spcAft>
                <a:spcPts val="0"/>
              </a:spcAft>
              <a:defRPr/>
            </a:pPr>
            <a:r>
              <a:rPr lang="en-US" sz="3200" dirty="0" smtClean="0"/>
              <a:t>Weak entities</a:t>
            </a:r>
            <a:endParaRPr lang="en-US" sz="3200" u="sng" dirty="0" smtClean="0"/>
          </a:p>
        </p:txBody>
      </p:sp>
      <p:sp>
        <p:nvSpPr>
          <p:cNvPr id="34820"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800">
                <a:solidFill>
                  <a:schemeClr val="tx1"/>
                </a:solidFill>
                <a:latin typeface="Tahoma" pitchFamily="34" charset="0"/>
              </a:defRPr>
            </a:lvl1pPr>
            <a:lvl2pPr marL="742950" indent="-285750" eaLnBrk="0" hangingPunct="0">
              <a:defRPr sz="2800">
                <a:solidFill>
                  <a:schemeClr val="tx1"/>
                </a:solidFill>
                <a:latin typeface="Tahoma" pitchFamily="34" charset="0"/>
              </a:defRPr>
            </a:lvl2pPr>
            <a:lvl3pPr marL="1143000" indent="-228600" eaLnBrk="0" hangingPunct="0">
              <a:defRPr sz="2800">
                <a:solidFill>
                  <a:schemeClr val="tx1"/>
                </a:solidFill>
                <a:latin typeface="Tahoma" pitchFamily="34" charset="0"/>
              </a:defRPr>
            </a:lvl3pPr>
            <a:lvl4pPr marL="1600200" indent="-228600" eaLnBrk="0" hangingPunct="0">
              <a:defRPr sz="2800">
                <a:solidFill>
                  <a:schemeClr val="tx1"/>
                </a:solidFill>
                <a:latin typeface="Tahoma" pitchFamily="34" charset="0"/>
              </a:defRPr>
            </a:lvl4pPr>
            <a:lvl5pPr marL="2057400" indent="-228600" eaLnBrk="0" hangingPunct="0">
              <a:defRPr sz="2800">
                <a:solidFill>
                  <a:schemeClr val="tx1"/>
                </a:solidFill>
                <a:latin typeface="Tahoma" pitchFamily="34" charset="0"/>
              </a:defRPr>
            </a:lvl5pPr>
            <a:lvl6pPr marL="2514600" indent="-228600" eaLnBrk="0" fontAlgn="base" hangingPunct="0">
              <a:spcBef>
                <a:spcPct val="0"/>
              </a:spcBef>
              <a:spcAft>
                <a:spcPct val="0"/>
              </a:spcAft>
              <a:defRPr sz="2800">
                <a:solidFill>
                  <a:schemeClr val="tx1"/>
                </a:solidFill>
                <a:latin typeface="Tahoma" pitchFamily="34" charset="0"/>
              </a:defRPr>
            </a:lvl6pPr>
            <a:lvl7pPr marL="2971800" indent="-228600" eaLnBrk="0" fontAlgn="base" hangingPunct="0">
              <a:spcBef>
                <a:spcPct val="0"/>
              </a:spcBef>
              <a:spcAft>
                <a:spcPct val="0"/>
              </a:spcAft>
              <a:defRPr sz="2800">
                <a:solidFill>
                  <a:schemeClr val="tx1"/>
                </a:solidFill>
                <a:latin typeface="Tahoma" pitchFamily="34" charset="0"/>
              </a:defRPr>
            </a:lvl7pPr>
            <a:lvl8pPr marL="3429000" indent="-228600" eaLnBrk="0" fontAlgn="base" hangingPunct="0">
              <a:spcBef>
                <a:spcPct val="0"/>
              </a:spcBef>
              <a:spcAft>
                <a:spcPct val="0"/>
              </a:spcAft>
              <a:defRPr sz="2800">
                <a:solidFill>
                  <a:schemeClr val="tx1"/>
                </a:solidFill>
                <a:latin typeface="Tahoma" pitchFamily="34" charset="0"/>
              </a:defRPr>
            </a:lvl8pPr>
            <a:lvl9pPr marL="3886200" indent="-228600" eaLnBrk="0" fontAlgn="base" hangingPunct="0">
              <a:spcBef>
                <a:spcPct val="0"/>
              </a:spcBef>
              <a:spcAft>
                <a:spcPct val="0"/>
              </a:spcAft>
              <a:defRPr sz="2800">
                <a:solidFill>
                  <a:schemeClr val="tx1"/>
                </a:solidFill>
                <a:latin typeface="Tahoma" pitchFamily="34" charset="0"/>
              </a:defRPr>
            </a:lvl9pPr>
          </a:lstStyle>
          <a:p>
            <a:pPr eaLnBrk="1" hangingPunct="1"/>
            <a:fld id="{7350F215-18B5-4F76-96D9-A3C25185032B}" type="slidenum">
              <a:rPr lang="en-US" sz="2400" smtClean="0">
                <a:solidFill>
                  <a:schemeClr val="tx2"/>
                </a:solidFill>
              </a:rPr>
              <a:pPr eaLnBrk="1" hangingPunct="1"/>
              <a:t>37</a:t>
            </a:fld>
            <a:endParaRPr lang="en-US" sz="2400" smtClean="0">
              <a:solidFill>
                <a:schemeClr val="tx2"/>
              </a:solidFill>
            </a:endParaRPr>
          </a:p>
        </p:txBody>
      </p:sp>
      <p:graphicFrame>
        <p:nvGraphicFramePr>
          <p:cNvPr id="3" name="Table 2"/>
          <p:cNvGraphicFramePr>
            <a:graphicFrameLocks noGrp="1"/>
          </p:cNvGraphicFramePr>
          <p:nvPr>
            <p:extLst>
              <p:ext uri="{D42A27DB-BD31-4B8C-83A1-F6EECF244321}">
                <p14:modId xmlns:p14="http://schemas.microsoft.com/office/powerpoint/2010/main" val="1128402965"/>
              </p:ext>
            </p:extLst>
          </p:nvPr>
        </p:nvGraphicFramePr>
        <p:xfrm>
          <a:off x="4616280" y="1808710"/>
          <a:ext cx="4222920" cy="1620290"/>
        </p:xfrm>
        <a:graphic>
          <a:graphicData uri="http://schemas.openxmlformats.org/drawingml/2006/table">
            <a:tbl>
              <a:tblPr firstRow="1" bandRow="1">
                <a:tableStyleId>{F5AB1C69-6EDB-4FF4-983F-18BD219EF322}</a:tableStyleId>
              </a:tblPr>
              <a:tblGrid>
                <a:gridCol w="1407640"/>
                <a:gridCol w="1407640"/>
                <a:gridCol w="1407640"/>
              </a:tblGrid>
              <a:tr h="401090">
                <a:tc>
                  <a:txBody>
                    <a:bodyPr/>
                    <a:lstStyle/>
                    <a:p>
                      <a:r>
                        <a:rPr lang="en-IN" sz="1400" dirty="0" err="1" smtClean="0"/>
                        <a:t>C_id</a:t>
                      </a:r>
                      <a:endParaRPr lang="en-IN" sz="1400" dirty="0"/>
                    </a:p>
                  </a:txBody>
                  <a:tcPr/>
                </a:tc>
                <a:tc>
                  <a:txBody>
                    <a:bodyPr/>
                    <a:lstStyle/>
                    <a:p>
                      <a:r>
                        <a:rPr lang="en-IN" sz="1400" dirty="0" err="1" smtClean="0"/>
                        <a:t>L_name</a:t>
                      </a:r>
                      <a:endParaRPr lang="en-IN" sz="1400" dirty="0"/>
                    </a:p>
                  </a:txBody>
                  <a:tcPr/>
                </a:tc>
                <a:tc>
                  <a:txBody>
                    <a:bodyPr/>
                    <a:lstStyle/>
                    <a:p>
                      <a:r>
                        <a:rPr lang="en-IN" sz="1400" dirty="0" smtClean="0"/>
                        <a:t>L-date</a:t>
                      </a:r>
                      <a:endParaRPr lang="en-IN" sz="1400" dirty="0"/>
                    </a:p>
                  </a:txBody>
                  <a:tcPr/>
                </a:tc>
              </a:tr>
              <a:tr h="289560">
                <a:tc>
                  <a:txBody>
                    <a:bodyPr/>
                    <a:lstStyle/>
                    <a:p>
                      <a:r>
                        <a:rPr lang="en-IN" sz="1400" dirty="0" smtClean="0"/>
                        <a:t>1112</a:t>
                      </a:r>
                      <a:endParaRPr lang="en-IN" sz="1400" dirty="0"/>
                    </a:p>
                  </a:txBody>
                  <a:tcPr/>
                </a:tc>
                <a:tc>
                  <a:txBody>
                    <a:bodyPr/>
                    <a:lstStyle/>
                    <a:p>
                      <a:r>
                        <a:rPr lang="en-IN" sz="1400" dirty="0" smtClean="0"/>
                        <a:t>L123</a:t>
                      </a:r>
                      <a:endParaRPr lang="en-IN" sz="1400" dirty="0"/>
                    </a:p>
                  </a:txBody>
                  <a:tcPr/>
                </a:tc>
                <a:tc>
                  <a:txBody>
                    <a:bodyPr/>
                    <a:lstStyle/>
                    <a:p>
                      <a:r>
                        <a:rPr lang="en-IN" sz="1400" dirty="0" smtClean="0"/>
                        <a:t>12/10/2007</a:t>
                      </a:r>
                      <a:endParaRPr lang="en-IN" sz="1400" dirty="0"/>
                    </a:p>
                  </a:txBody>
                  <a:tcPr/>
                </a:tc>
              </a:tr>
              <a:tr h="289560">
                <a:tc>
                  <a:txBody>
                    <a:bodyPr/>
                    <a:lstStyle/>
                    <a:p>
                      <a:r>
                        <a:rPr lang="en-IN" sz="1400" dirty="0" smtClean="0"/>
                        <a:t>1112</a:t>
                      </a:r>
                      <a:endParaRPr lang="en-IN" sz="1400" dirty="0"/>
                    </a:p>
                  </a:txBody>
                  <a:tcPr/>
                </a:tc>
                <a:tc>
                  <a:txBody>
                    <a:bodyPr/>
                    <a:lstStyle/>
                    <a:p>
                      <a:r>
                        <a:rPr lang="en-IN" sz="1400" dirty="0" smtClean="0"/>
                        <a:t>L889</a:t>
                      </a:r>
                      <a:endParaRPr lang="en-IN" sz="1400" dirty="0"/>
                    </a:p>
                  </a:txBody>
                  <a:tcPr/>
                </a:tc>
                <a:tc>
                  <a:txBody>
                    <a:bodyPr/>
                    <a:lstStyle/>
                    <a:p>
                      <a:r>
                        <a:rPr lang="en-IN" sz="1400" dirty="0" smtClean="0"/>
                        <a:t>10/03/2010</a:t>
                      </a:r>
                    </a:p>
                  </a:txBody>
                  <a:tcPr/>
                </a:tc>
              </a:tr>
              <a:tr h="289560">
                <a:tc>
                  <a:txBody>
                    <a:bodyPr/>
                    <a:lstStyle/>
                    <a:p>
                      <a:r>
                        <a:rPr lang="en-IN" sz="1400" dirty="0" smtClean="0"/>
                        <a:t>…</a:t>
                      </a:r>
                      <a:endParaRPr lang="en-IN" sz="1400" dirty="0"/>
                    </a:p>
                  </a:txBody>
                  <a:tcPr/>
                </a:tc>
                <a:tc>
                  <a:txBody>
                    <a:bodyPr/>
                    <a:lstStyle/>
                    <a:p>
                      <a:r>
                        <a:rPr lang="en-IN" sz="1400" dirty="0" smtClean="0"/>
                        <a:t>…</a:t>
                      </a:r>
                      <a:endParaRPr lang="en-IN" sz="1400" dirty="0"/>
                    </a:p>
                  </a:txBody>
                  <a:tcPr/>
                </a:tc>
                <a:tc>
                  <a:txBody>
                    <a:bodyPr/>
                    <a:lstStyle/>
                    <a:p>
                      <a:r>
                        <a:rPr lang="en-IN" sz="1400" dirty="0" smtClean="0"/>
                        <a:t>…</a:t>
                      </a:r>
                    </a:p>
                  </a:txBody>
                  <a:tcPr/>
                </a:tc>
              </a:tr>
              <a:tr h="289560">
                <a:tc>
                  <a:txBody>
                    <a:bodyPr/>
                    <a:lstStyle/>
                    <a:p>
                      <a:r>
                        <a:rPr lang="en-IN" sz="1400" dirty="0" smtClean="0"/>
                        <a:t>1323</a:t>
                      </a:r>
                      <a:endParaRPr lang="en-IN" sz="1400" dirty="0"/>
                    </a:p>
                  </a:txBody>
                  <a:tcPr/>
                </a:tc>
                <a:tc>
                  <a:txBody>
                    <a:bodyPr/>
                    <a:lstStyle/>
                    <a:p>
                      <a:r>
                        <a:rPr lang="en-IN" sz="1400" dirty="0" smtClean="0"/>
                        <a:t>L889</a:t>
                      </a:r>
                      <a:endParaRPr lang="en-IN" sz="1400" dirty="0"/>
                    </a:p>
                  </a:txBody>
                  <a:tcPr/>
                </a:tc>
                <a:tc>
                  <a:txBody>
                    <a:bodyPr/>
                    <a:lstStyle/>
                    <a:p>
                      <a:r>
                        <a:rPr lang="en-IN" sz="1400" dirty="0" smtClean="0"/>
                        <a:t>25/12/2012</a:t>
                      </a:r>
                    </a:p>
                  </a:txBody>
                  <a:tcPr/>
                </a:tc>
              </a:tr>
            </a:tbl>
          </a:graphicData>
        </a:graphic>
      </p:graphicFrame>
      <p:pic>
        <p:nvPicPr>
          <p:cNvPr id="4103" name="Picture 7" descr="ER Diagram Tutorial in DBMS (with Examp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3900" y="4038600"/>
            <a:ext cx="7772400" cy="2313152"/>
          </a:xfrm>
          <a:prstGeom prst="rect">
            <a:avLst/>
          </a:prstGeom>
          <a:noFill/>
          <a:ln w="25400">
            <a:solidFill>
              <a:schemeClr val="tx1"/>
            </a:solidFill>
          </a:ln>
          <a:extLst>
            <a:ext uri="{909E8E84-426E-40DD-AFC4-6F175D3DCCD1}">
              <a14:hiddenFill xmlns:a14="http://schemas.microsoft.com/office/drawing/2010/main">
                <a:solidFill>
                  <a:srgbClr val="FFFFFF"/>
                </a:solidFill>
              </a14:hiddenFill>
            </a:ext>
          </a:extLst>
        </p:spPr>
      </p:pic>
      <p:grpSp>
        <p:nvGrpSpPr>
          <p:cNvPr id="8" name="Group 7"/>
          <p:cNvGrpSpPr/>
          <p:nvPr/>
        </p:nvGrpSpPr>
        <p:grpSpPr>
          <a:xfrm>
            <a:off x="426553" y="1822370"/>
            <a:ext cx="4026242" cy="1524000"/>
            <a:chOff x="469558" y="1371600"/>
            <a:chExt cx="4026242" cy="1524000"/>
          </a:xfrm>
        </p:grpSpPr>
        <p:pic>
          <p:nvPicPr>
            <p:cNvPr id="6" name="Picture 2" descr="https://media.geeksforgeeks.org/wp-content/uploads/20190520181337/Untitled-Diagram-23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9558" y="1371600"/>
              <a:ext cx="4026242" cy="1524000"/>
            </a:xfrm>
            <a:prstGeom prst="rect">
              <a:avLst/>
            </a:prstGeom>
            <a:noFill/>
            <a:ln w="25400">
              <a:solidFill>
                <a:schemeClr val="tx1"/>
              </a:solidFill>
            </a:ln>
            <a:extLst>
              <a:ext uri="{909E8E84-426E-40DD-AFC4-6F175D3DCCD1}">
                <a14:hiddenFill xmlns:a14="http://schemas.microsoft.com/office/drawing/2010/main">
                  <a:solidFill>
                    <a:srgbClr val="FFFFFF"/>
                  </a:solidFill>
                </a14:hiddenFill>
              </a:ext>
            </a:extLst>
          </p:spPr>
        </p:pic>
        <p:cxnSp>
          <p:nvCxnSpPr>
            <p:cNvPr id="4" name="Straight Connector 3"/>
            <p:cNvCxnSpPr/>
            <p:nvPr/>
          </p:nvCxnSpPr>
          <p:spPr>
            <a:xfrm>
              <a:off x="609600" y="1699260"/>
              <a:ext cx="228600" cy="0"/>
            </a:xfrm>
            <a:prstGeom prst="line">
              <a:avLst/>
            </a:prstGeom>
            <a:ln w="25400">
              <a:solidFill>
                <a:schemeClr val="accent3"/>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2513159" y="1576149"/>
              <a:ext cx="620683" cy="246221"/>
            </a:xfrm>
            <a:prstGeom prst="rect">
              <a:avLst/>
            </a:prstGeom>
            <a:noFill/>
          </p:spPr>
          <p:txBody>
            <a:bodyPr wrap="none" rtlCol="0">
              <a:spAutoFit/>
            </a:bodyPr>
            <a:lstStyle/>
            <a:p>
              <a:r>
                <a:rPr lang="en-IN" sz="1000" b="1" dirty="0" smtClean="0">
                  <a:solidFill>
                    <a:srgbClr val="00B050"/>
                  </a:solidFill>
                </a:rPr>
                <a:t>--------</a:t>
              </a:r>
              <a:endParaRPr lang="en-IN" sz="1000" b="1" dirty="0">
                <a:solidFill>
                  <a:srgbClr val="00B050"/>
                </a:solidFill>
              </a:endParaRPr>
            </a:p>
          </p:txBody>
        </p:sp>
      </p:grpSp>
      <p:pic>
        <p:nvPicPr>
          <p:cNvPr id="15362"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086600" y="169488"/>
            <a:ext cx="1752600" cy="1167670"/>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Straight Connector 4"/>
          <p:cNvCxnSpPr/>
          <p:nvPr/>
        </p:nvCxnSpPr>
        <p:spPr>
          <a:xfrm>
            <a:off x="4724400" y="2103714"/>
            <a:ext cx="2209800"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5181600" y="5715000"/>
            <a:ext cx="609600" cy="0"/>
          </a:xfrm>
          <a:prstGeom prst="line">
            <a:avLst/>
          </a:prstGeom>
          <a:ln w="1270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10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5" name="Rectangle 2"/>
          <p:cNvSpPr>
            <a:spLocks noGrp="1" noChangeArrowheads="1"/>
          </p:cNvSpPr>
          <p:nvPr>
            <p:ph type="title"/>
          </p:nvPr>
        </p:nvSpPr>
        <p:spPr>
          <a:xfrm>
            <a:off x="304800" y="457200"/>
            <a:ext cx="7924800" cy="762000"/>
          </a:xfrm>
        </p:spPr>
        <p:txBody>
          <a:bodyPr lIns="92075" tIns="46038" rIns="92075" bIns="46038" anchor="ctr">
            <a:noAutofit/>
          </a:bodyPr>
          <a:lstStyle/>
          <a:p>
            <a:pPr eaLnBrk="1" fontAlgn="auto" hangingPunct="1">
              <a:spcAft>
                <a:spcPts val="0"/>
              </a:spcAft>
              <a:defRPr/>
            </a:pPr>
            <a:r>
              <a:rPr lang="en-US" sz="3200" dirty="0" smtClean="0"/>
              <a:t>Extended e-r model</a:t>
            </a:r>
          </a:p>
        </p:txBody>
      </p:sp>
      <p:sp>
        <p:nvSpPr>
          <p:cNvPr id="38916" name="Rectangle 3"/>
          <p:cNvSpPr>
            <a:spLocks noGrp="1" noChangeArrowheads="1"/>
          </p:cNvSpPr>
          <p:nvPr>
            <p:ph idx="1"/>
          </p:nvPr>
        </p:nvSpPr>
        <p:spPr>
          <a:xfrm>
            <a:off x="381000" y="1371600"/>
            <a:ext cx="8305800" cy="1600200"/>
          </a:xfrm>
        </p:spPr>
        <p:txBody>
          <a:bodyPr lIns="92075" tIns="46038" rIns="92075" bIns="46038" rtlCol="0">
            <a:normAutofit/>
          </a:bodyPr>
          <a:lstStyle/>
          <a:p>
            <a:pPr marL="285750" indent="-285750" eaLnBrk="1" fontAlgn="auto" hangingPunct="1">
              <a:spcBef>
                <a:spcPts val="0"/>
              </a:spcBef>
              <a:spcAft>
                <a:spcPts val="0"/>
              </a:spcAft>
              <a:buFont typeface="Wingdings" pitchFamily="2" charset="2"/>
              <a:buChar char="Ø"/>
              <a:defRPr/>
            </a:pPr>
            <a:r>
              <a:rPr lang="en-IN" sz="1600" b="0" dirty="0"/>
              <a:t>Generalization, Specialization and Aggregation in ER model are used for data abstraction in which abstraction mechanism is used to hide details of a set of </a:t>
            </a:r>
            <a:r>
              <a:rPr lang="en-IN" sz="1600" b="0" dirty="0" smtClean="0"/>
              <a:t>objects.</a:t>
            </a:r>
          </a:p>
          <a:p>
            <a:pPr marL="285750" indent="-285750" eaLnBrk="1" fontAlgn="auto" hangingPunct="1">
              <a:spcBef>
                <a:spcPts val="0"/>
              </a:spcBef>
              <a:spcAft>
                <a:spcPts val="0"/>
              </a:spcAft>
              <a:buFont typeface="Wingdings" pitchFamily="2" charset="2"/>
              <a:buChar char="Ø"/>
              <a:defRPr/>
            </a:pPr>
            <a:r>
              <a:rPr lang="en-IN" sz="1600" dirty="0" smtClean="0">
                <a:solidFill>
                  <a:schemeClr val="tx2"/>
                </a:solidFill>
              </a:rPr>
              <a:t>Generalization</a:t>
            </a:r>
            <a:r>
              <a:rPr lang="en-IN" sz="1600" b="0" dirty="0"/>
              <a:t> is like a bottom-up approach in which two or more entities of lower level combine to form a higher level entity if they have some attributes in common</a:t>
            </a:r>
            <a:r>
              <a:rPr lang="en-IN" sz="1600" b="0" dirty="0" smtClean="0"/>
              <a:t>. </a:t>
            </a:r>
          </a:p>
          <a:p>
            <a:pPr marL="285750" indent="-285750" eaLnBrk="1" fontAlgn="auto" hangingPunct="1">
              <a:spcBef>
                <a:spcPts val="0"/>
              </a:spcBef>
              <a:spcAft>
                <a:spcPts val="0"/>
              </a:spcAft>
              <a:buFont typeface="Wingdings" pitchFamily="2" charset="2"/>
              <a:buChar char="Ø"/>
              <a:defRPr/>
            </a:pPr>
            <a:r>
              <a:rPr lang="en-IN" sz="1600" b="0" dirty="0" smtClean="0"/>
              <a:t>In</a:t>
            </a:r>
            <a:r>
              <a:rPr lang="en-IN" sz="1600" b="0" dirty="0"/>
              <a:t> </a:t>
            </a:r>
            <a:r>
              <a:rPr lang="en-IN" sz="1600" dirty="0"/>
              <a:t>generalization</a:t>
            </a:r>
            <a:r>
              <a:rPr lang="en-IN" sz="1600" b="0" dirty="0"/>
              <a:t>, entities are combined to form a more generalized entity, i.e., subclasses are combined to make a superclass</a:t>
            </a:r>
            <a:r>
              <a:rPr lang="en-IN" sz="1600" b="0" dirty="0" smtClean="0"/>
              <a:t>. </a:t>
            </a:r>
            <a:r>
              <a:rPr lang="en-IN" sz="1600" b="0" dirty="0"/>
              <a:t>It is a </a:t>
            </a:r>
            <a:r>
              <a:rPr lang="en-IN" sz="1600" dirty="0">
                <a:solidFill>
                  <a:srgbClr val="00B050"/>
                </a:solidFill>
              </a:rPr>
              <a:t>bottom-up </a:t>
            </a:r>
            <a:r>
              <a:rPr lang="en-IN" sz="1600" dirty="0" smtClean="0">
                <a:solidFill>
                  <a:srgbClr val="00B050"/>
                </a:solidFill>
              </a:rPr>
              <a:t>approach. </a:t>
            </a:r>
            <a:endParaRPr lang="en-US" sz="1600" dirty="0" smtClean="0"/>
          </a:p>
        </p:txBody>
      </p:sp>
      <p:sp>
        <p:nvSpPr>
          <p:cNvPr id="35844"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800">
                <a:solidFill>
                  <a:schemeClr val="tx1"/>
                </a:solidFill>
                <a:latin typeface="Tahoma" pitchFamily="34" charset="0"/>
              </a:defRPr>
            </a:lvl1pPr>
            <a:lvl2pPr marL="742950" indent="-285750" eaLnBrk="0" hangingPunct="0">
              <a:defRPr sz="2800">
                <a:solidFill>
                  <a:schemeClr val="tx1"/>
                </a:solidFill>
                <a:latin typeface="Tahoma" pitchFamily="34" charset="0"/>
              </a:defRPr>
            </a:lvl2pPr>
            <a:lvl3pPr marL="1143000" indent="-228600" eaLnBrk="0" hangingPunct="0">
              <a:defRPr sz="2800">
                <a:solidFill>
                  <a:schemeClr val="tx1"/>
                </a:solidFill>
                <a:latin typeface="Tahoma" pitchFamily="34" charset="0"/>
              </a:defRPr>
            </a:lvl3pPr>
            <a:lvl4pPr marL="1600200" indent="-228600" eaLnBrk="0" hangingPunct="0">
              <a:defRPr sz="2800">
                <a:solidFill>
                  <a:schemeClr val="tx1"/>
                </a:solidFill>
                <a:latin typeface="Tahoma" pitchFamily="34" charset="0"/>
              </a:defRPr>
            </a:lvl4pPr>
            <a:lvl5pPr marL="2057400" indent="-228600" eaLnBrk="0" hangingPunct="0">
              <a:defRPr sz="2800">
                <a:solidFill>
                  <a:schemeClr val="tx1"/>
                </a:solidFill>
                <a:latin typeface="Tahoma" pitchFamily="34" charset="0"/>
              </a:defRPr>
            </a:lvl5pPr>
            <a:lvl6pPr marL="2514600" indent="-228600" eaLnBrk="0" fontAlgn="base" hangingPunct="0">
              <a:spcBef>
                <a:spcPct val="0"/>
              </a:spcBef>
              <a:spcAft>
                <a:spcPct val="0"/>
              </a:spcAft>
              <a:defRPr sz="2800">
                <a:solidFill>
                  <a:schemeClr val="tx1"/>
                </a:solidFill>
                <a:latin typeface="Tahoma" pitchFamily="34" charset="0"/>
              </a:defRPr>
            </a:lvl6pPr>
            <a:lvl7pPr marL="2971800" indent="-228600" eaLnBrk="0" fontAlgn="base" hangingPunct="0">
              <a:spcBef>
                <a:spcPct val="0"/>
              </a:spcBef>
              <a:spcAft>
                <a:spcPct val="0"/>
              </a:spcAft>
              <a:defRPr sz="2800">
                <a:solidFill>
                  <a:schemeClr val="tx1"/>
                </a:solidFill>
                <a:latin typeface="Tahoma" pitchFamily="34" charset="0"/>
              </a:defRPr>
            </a:lvl7pPr>
            <a:lvl8pPr marL="3429000" indent="-228600" eaLnBrk="0" fontAlgn="base" hangingPunct="0">
              <a:spcBef>
                <a:spcPct val="0"/>
              </a:spcBef>
              <a:spcAft>
                <a:spcPct val="0"/>
              </a:spcAft>
              <a:defRPr sz="2800">
                <a:solidFill>
                  <a:schemeClr val="tx1"/>
                </a:solidFill>
                <a:latin typeface="Tahoma" pitchFamily="34" charset="0"/>
              </a:defRPr>
            </a:lvl8pPr>
            <a:lvl9pPr marL="3886200" indent="-228600" eaLnBrk="0" fontAlgn="base" hangingPunct="0">
              <a:spcBef>
                <a:spcPct val="0"/>
              </a:spcBef>
              <a:spcAft>
                <a:spcPct val="0"/>
              </a:spcAft>
              <a:defRPr sz="2800">
                <a:solidFill>
                  <a:schemeClr val="tx1"/>
                </a:solidFill>
                <a:latin typeface="Tahoma" pitchFamily="34" charset="0"/>
              </a:defRPr>
            </a:lvl9pPr>
          </a:lstStyle>
          <a:p>
            <a:pPr eaLnBrk="1" hangingPunct="1"/>
            <a:fld id="{E689FCF9-6044-4B42-94E7-BF9A98B10076}" type="slidenum">
              <a:rPr lang="en-US" sz="2400" smtClean="0">
                <a:solidFill>
                  <a:schemeClr val="tx2"/>
                </a:solidFill>
              </a:rPr>
              <a:pPr eaLnBrk="1" hangingPunct="1"/>
              <a:t>38</a:t>
            </a:fld>
            <a:endParaRPr lang="en-US" sz="2400" smtClean="0">
              <a:solidFill>
                <a:schemeClr val="tx2"/>
              </a:solidFill>
            </a:endParaRPr>
          </a:p>
        </p:txBody>
      </p:sp>
      <p:pic>
        <p:nvPicPr>
          <p:cNvPr id="5123"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62875" y="228600"/>
            <a:ext cx="1531975" cy="990600"/>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7" name="Group 6"/>
          <p:cNvGrpSpPr/>
          <p:nvPr/>
        </p:nvGrpSpPr>
        <p:grpSpPr>
          <a:xfrm>
            <a:off x="1668011" y="3124200"/>
            <a:ext cx="5486400" cy="3495706"/>
            <a:chOff x="1676400" y="3048000"/>
            <a:chExt cx="5486400" cy="3495706"/>
          </a:xfrm>
        </p:grpSpPr>
        <p:pic>
          <p:nvPicPr>
            <p:cNvPr id="512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6400" y="3048000"/>
              <a:ext cx="5486400" cy="3495706"/>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3" name="Straight Connector 2"/>
            <p:cNvCxnSpPr/>
            <p:nvPr/>
          </p:nvCxnSpPr>
          <p:spPr>
            <a:xfrm flipH="1" flipV="1">
              <a:off x="3352800" y="3429000"/>
              <a:ext cx="457200" cy="228600"/>
            </a:xfrm>
            <a:prstGeom prst="line">
              <a:avLst/>
            </a:prstGeom>
          </p:spPr>
          <p:style>
            <a:lnRef idx="1">
              <a:schemeClr val="accent1"/>
            </a:lnRef>
            <a:fillRef idx="0">
              <a:schemeClr val="accent1"/>
            </a:fillRef>
            <a:effectRef idx="0">
              <a:schemeClr val="accent1"/>
            </a:effectRef>
            <a:fontRef idx="minor">
              <a:schemeClr val="tx1"/>
            </a:fontRef>
          </p:style>
        </p:cxnSp>
        <p:sp>
          <p:nvSpPr>
            <p:cNvPr id="6" name="Oval 5"/>
            <p:cNvSpPr/>
            <p:nvPr/>
          </p:nvSpPr>
          <p:spPr>
            <a:xfrm>
              <a:off x="2819400" y="3200400"/>
              <a:ext cx="685800" cy="228600"/>
            </a:xfrm>
            <a:prstGeom prst="ellipse">
              <a:avLst/>
            </a:prstGeom>
            <a:gradFill>
              <a:gsLst>
                <a:gs pos="0">
                  <a:srgbClr val="5E9EFF"/>
                </a:gs>
                <a:gs pos="39999">
                  <a:srgbClr val="85C2FF"/>
                </a:gs>
                <a:gs pos="70000">
                  <a:srgbClr val="C4D6EB"/>
                </a:gs>
                <a:gs pos="100000">
                  <a:srgbClr val="FFEBFA"/>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smtClean="0">
                  <a:solidFill>
                    <a:srgbClr val="05070B"/>
                  </a:solidFill>
                </a:rPr>
                <a:t>Id</a:t>
              </a:r>
              <a:endParaRPr lang="en-IN" sz="1400" dirty="0">
                <a:solidFill>
                  <a:srgbClr val="05070B"/>
                </a:solidFill>
              </a:endParaRPr>
            </a:p>
          </p:txBody>
        </p:sp>
      </p:gr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91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8916">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891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9" name="Rectangle 2"/>
          <p:cNvSpPr>
            <a:spLocks noGrp="1" noChangeArrowheads="1"/>
          </p:cNvSpPr>
          <p:nvPr>
            <p:ph type="title"/>
          </p:nvPr>
        </p:nvSpPr>
        <p:spPr>
          <a:xfrm>
            <a:off x="289560" y="381000"/>
            <a:ext cx="8534400" cy="762000"/>
          </a:xfrm>
        </p:spPr>
        <p:txBody>
          <a:bodyPr lIns="92075" tIns="46038" rIns="92075" bIns="46038" anchor="ctr">
            <a:noAutofit/>
          </a:bodyPr>
          <a:lstStyle/>
          <a:p>
            <a:pPr eaLnBrk="1" fontAlgn="auto" hangingPunct="1">
              <a:spcAft>
                <a:spcPts val="0"/>
              </a:spcAft>
              <a:defRPr/>
            </a:pPr>
            <a:r>
              <a:rPr lang="en-US" sz="3200" dirty="0" smtClean="0"/>
              <a:t>E-R to tables (IS-A)</a:t>
            </a:r>
          </a:p>
        </p:txBody>
      </p:sp>
      <p:sp>
        <p:nvSpPr>
          <p:cNvPr id="36869"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800">
                <a:solidFill>
                  <a:schemeClr val="tx1"/>
                </a:solidFill>
                <a:latin typeface="Tahoma" pitchFamily="34" charset="0"/>
              </a:defRPr>
            </a:lvl1pPr>
            <a:lvl2pPr marL="742950" indent="-285750" eaLnBrk="0" hangingPunct="0">
              <a:defRPr sz="2800">
                <a:solidFill>
                  <a:schemeClr val="tx1"/>
                </a:solidFill>
                <a:latin typeface="Tahoma" pitchFamily="34" charset="0"/>
              </a:defRPr>
            </a:lvl2pPr>
            <a:lvl3pPr marL="1143000" indent="-228600" eaLnBrk="0" hangingPunct="0">
              <a:defRPr sz="2800">
                <a:solidFill>
                  <a:schemeClr val="tx1"/>
                </a:solidFill>
                <a:latin typeface="Tahoma" pitchFamily="34" charset="0"/>
              </a:defRPr>
            </a:lvl3pPr>
            <a:lvl4pPr marL="1600200" indent="-228600" eaLnBrk="0" hangingPunct="0">
              <a:defRPr sz="2800">
                <a:solidFill>
                  <a:schemeClr val="tx1"/>
                </a:solidFill>
                <a:latin typeface="Tahoma" pitchFamily="34" charset="0"/>
              </a:defRPr>
            </a:lvl4pPr>
            <a:lvl5pPr marL="2057400" indent="-228600" eaLnBrk="0" hangingPunct="0">
              <a:defRPr sz="2800">
                <a:solidFill>
                  <a:schemeClr val="tx1"/>
                </a:solidFill>
                <a:latin typeface="Tahoma" pitchFamily="34" charset="0"/>
              </a:defRPr>
            </a:lvl5pPr>
            <a:lvl6pPr marL="2514600" indent="-228600" eaLnBrk="0" fontAlgn="base" hangingPunct="0">
              <a:spcBef>
                <a:spcPct val="0"/>
              </a:spcBef>
              <a:spcAft>
                <a:spcPct val="0"/>
              </a:spcAft>
              <a:defRPr sz="2800">
                <a:solidFill>
                  <a:schemeClr val="tx1"/>
                </a:solidFill>
                <a:latin typeface="Tahoma" pitchFamily="34" charset="0"/>
              </a:defRPr>
            </a:lvl6pPr>
            <a:lvl7pPr marL="2971800" indent="-228600" eaLnBrk="0" fontAlgn="base" hangingPunct="0">
              <a:spcBef>
                <a:spcPct val="0"/>
              </a:spcBef>
              <a:spcAft>
                <a:spcPct val="0"/>
              </a:spcAft>
              <a:defRPr sz="2800">
                <a:solidFill>
                  <a:schemeClr val="tx1"/>
                </a:solidFill>
                <a:latin typeface="Tahoma" pitchFamily="34" charset="0"/>
              </a:defRPr>
            </a:lvl7pPr>
            <a:lvl8pPr marL="3429000" indent="-228600" eaLnBrk="0" fontAlgn="base" hangingPunct="0">
              <a:spcBef>
                <a:spcPct val="0"/>
              </a:spcBef>
              <a:spcAft>
                <a:spcPct val="0"/>
              </a:spcAft>
              <a:defRPr sz="2800">
                <a:solidFill>
                  <a:schemeClr val="tx1"/>
                </a:solidFill>
                <a:latin typeface="Tahoma" pitchFamily="34" charset="0"/>
              </a:defRPr>
            </a:lvl8pPr>
            <a:lvl9pPr marL="3886200" indent="-228600" eaLnBrk="0" fontAlgn="base" hangingPunct="0">
              <a:spcBef>
                <a:spcPct val="0"/>
              </a:spcBef>
              <a:spcAft>
                <a:spcPct val="0"/>
              </a:spcAft>
              <a:defRPr sz="2800">
                <a:solidFill>
                  <a:schemeClr val="tx1"/>
                </a:solidFill>
                <a:latin typeface="Tahoma" pitchFamily="34" charset="0"/>
              </a:defRPr>
            </a:lvl9pPr>
          </a:lstStyle>
          <a:p>
            <a:pPr eaLnBrk="1" hangingPunct="1"/>
            <a:fld id="{1F5346E2-B92B-41A7-AC33-5C33F172C852}" type="slidenum">
              <a:rPr lang="en-US" sz="2400" smtClean="0">
                <a:solidFill>
                  <a:schemeClr val="tx2"/>
                </a:solidFill>
              </a:rPr>
              <a:pPr eaLnBrk="1" hangingPunct="1"/>
              <a:t>39</a:t>
            </a:fld>
            <a:endParaRPr lang="en-US" sz="2400" smtClean="0">
              <a:solidFill>
                <a:schemeClr val="tx2"/>
              </a:solidFill>
            </a:endParaRPr>
          </a:p>
        </p:txBody>
      </p:sp>
      <p:sp>
        <p:nvSpPr>
          <p:cNvPr id="2" name="Content Placeholder 1"/>
          <p:cNvSpPr>
            <a:spLocks noGrp="1"/>
          </p:cNvSpPr>
          <p:nvPr>
            <p:ph idx="1"/>
          </p:nvPr>
        </p:nvSpPr>
        <p:spPr>
          <a:xfrm>
            <a:off x="381000" y="1463722"/>
            <a:ext cx="4267201" cy="4495800"/>
          </a:xfrm>
          <a:ln w="25400">
            <a:solidFill>
              <a:schemeClr val="tx1"/>
            </a:solidFill>
          </a:ln>
        </p:spPr>
        <p:txBody>
          <a:bodyPr/>
          <a:lstStyle/>
          <a:p>
            <a:pPr marL="0" indent="0">
              <a:spcBef>
                <a:spcPts val="0"/>
              </a:spcBef>
              <a:spcAft>
                <a:spcPts val="0"/>
              </a:spcAft>
            </a:pPr>
            <a:r>
              <a:rPr lang="en-IN" sz="1600" dirty="0" smtClean="0"/>
              <a:t>Two Options:</a:t>
            </a:r>
          </a:p>
          <a:p>
            <a:pPr>
              <a:spcBef>
                <a:spcPts val="0"/>
              </a:spcBef>
              <a:spcAft>
                <a:spcPts val="0"/>
              </a:spcAft>
              <a:buFont typeface="Wingdings" pitchFamily="2" charset="2"/>
              <a:buChar char="Ø"/>
            </a:pPr>
            <a:r>
              <a:rPr lang="en-IN" sz="1600" dirty="0" smtClean="0"/>
              <a:t>Option 1(Three tables)</a:t>
            </a:r>
          </a:p>
          <a:p>
            <a:pPr marL="0" indent="0">
              <a:spcBef>
                <a:spcPts val="0"/>
              </a:spcBef>
              <a:spcAft>
                <a:spcPts val="0"/>
              </a:spcAft>
            </a:pPr>
            <a:r>
              <a:rPr lang="en-IN" sz="1600" b="0" dirty="0" smtClean="0"/>
              <a:t>The Employee and Customer table inherit the related id from Person table.</a:t>
            </a:r>
          </a:p>
          <a:p>
            <a:pPr marL="0" indent="0">
              <a:spcBef>
                <a:spcPts val="0"/>
              </a:spcBef>
              <a:spcAft>
                <a:spcPts val="0"/>
              </a:spcAft>
            </a:pPr>
            <a:endParaRPr lang="en-IN" sz="1600" dirty="0" smtClean="0"/>
          </a:p>
          <a:p>
            <a:pPr lvl="1">
              <a:spcBef>
                <a:spcPts val="0"/>
              </a:spcBef>
              <a:spcAft>
                <a:spcPts val="0"/>
              </a:spcAft>
              <a:buFont typeface="+mj-lt"/>
              <a:buAutoNum type="arabicPeriod"/>
            </a:pPr>
            <a:r>
              <a:rPr lang="en-IN" sz="1600" dirty="0" smtClean="0"/>
              <a:t>Person (id, name, phone, address)</a:t>
            </a:r>
          </a:p>
          <a:p>
            <a:pPr lvl="1">
              <a:spcBef>
                <a:spcPts val="0"/>
              </a:spcBef>
              <a:spcAft>
                <a:spcPts val="0"/>
              </a:spcAft>
              <a:buFont typeface="+mj-lt"/>
              <a:buAutoNum type="arabicPeriod"/>
            </a:pPr>
            <a:r>
              <a:rPr lang="en-IN" sz="1600" dirty="0" smtClean="0"/>
              <a:t>Employee(</a:t>
            </a:r>
            <a:r>
              <a:rPr lang="en-IN" sz="1600" dirty="0" err="1" smtClean="0"/>
              <a:t>employee_id,salary</a:t>
            </a:r>
            <a:r>
              <a:rPr lang="en-IN" sz="1600" dirty="0" smtClean="0"/>
              <a:t>)</a:t>
            </a:r>
          </a:p>
          <a:p>
            <a:pPr lvl="1">
              <a:spcBef>
                <a:spcPts val="0"/>
              </a:spcBef>
              <a:spcAft>
                <a:spcPts val="0"/>
              </a:spcAft>
              <a:buFont typeface="+mj-lt"/>
              <a:buAutoNum type="arabicPeriod"/>
            </a:pPr>
            <a:r>
              <a:rPr lang="en-IN" sz="1600" dirty="0" smtClean="0"/>
              <a:t>Customer(</a:t>
            </a:r>
            <a:r>
              <a:rPr lang="en-IN" sz="1600" dirty="0" err="1" smtClean="0"/>
              <a:t>cust_id</a:t>
            </a:r>
            <a:r>
              <a:rPr lang="en-IN" sz="1600" dirty="0" smtClean="0"/>
              <a:t>, credit, email)</a:t>
            </a:r>
          </a:p>
          <a:p>
            <a:pPr lvl="1">
              <a:spcBef>
                <a:spcPts val="0"/>
              </a:spcBef>
              <a:spcAft>
                <a:spcPts val="0"/>
              </a:spcAft>
              <a:buFont typeface="+mj-lt"/>
              <a:buAutoNum type="arabicPeriod"/>
            </a:pPr>
            <a:endParaRPr lang="en-IN" sz="1600" dirty="0" smtClean="0"/>
          </a:p>
          <a:p>
            <a:pPr marL="285750" indent="-285750">
              <a:spcBef>
                <a:spcPts val="0"/>
              </a:spcBef>
              <a:spcAft>
                <a:spcPts val="0"/>
              </a:spcAft>
              <a:buFont typeface="Wingdings" pitchFamily="2" charset="2"/>
              <a:buChar char="Ø"/>
            </a:pPr>
            <a:r>
              <a:rPr lang="en-IN" sz="1600" dirty="0" smtClean="0"/>
              <a:t>Option 2 (Two tables)</a:t>
            </a:r>
          </a:p>
          <a:p>
            <a:pPr marL="0" indent="0">
              <a:spcBef>
                <a:spcPts val="0"/>
              </a:spcBef>
              <a:spcAft>
                <a:spcPts val="0"/>
              </a:spcAft>
            </a:pPr>
            <a:r>
              <a:rPr lang="en-IN" sz="1600" b="0" dirty="0"/>
              <a:t>The Employee and Customer table inherit </a:t>
            </a:r>
            <a:r>
              <a:rPr lang="en-IN" sz="1600" b="0" dirty="0" smtClean="0"/>
              <a:t>all the </a:t>
            </a:r>
            <a:r>
              <a:rPr lang="en-IN" sz="1600" b="0" dirty="0"/>
              <a:t>related </a:t>
            </a:r>
            <a:r>
              <a:rPr lang="en-IN" sz="1600" b="0" dirty="0" smtClean="0"/>
              <a:t>columns </a:t>
            </a:r>
            <a:r>
              <a:rPr lang="en-IN" sz="1600" b="0" dirty="0"/>
              <a:t>from Person table.</a:t>
            </a:r>
          </a:p>
          <a:p>
            <a:pPr marL="0" indent="0">
              <a:spcBef>
                <a:spcPts val="0"/>
              </a:spcBef>
              <a:spcAft>
                <a:spcPts val="0"/>
              </a:spcAft>
            </a:pPr>
            <a:endParaRPr lang="en-IN" sz="1600" dirty="0" smtClean="0"/>
          </a:p>
          <a:p>
            <a:pPr lvl="1">
              <a:spcBef>
                <a:spcPts val="0"/>
              </a:spcBef>
              <a:spcAft>
                <a:spcPts val="0"/>
              </a:spcAft>
              <a:buFont typeface="+mj-lt"/>
              <a:buAutoNum type="arabicPeriod"/>
            </a:pPr>
            <a:r>
              <a:rPr lang="en-IN" sz="1600" dirty="0"/>
              <a:t>Employee(</a:t>
            </a:r>
            <a:r>
              <a:rPr lang="en-IN" sz="1600" dirty="0" err="1"/>
              <a:t>emp_id</a:t>
            </a:r>
            <a:r>
              <a:rPr lang="en-IN" sz="1600" dirty="0" smtClean="0"/>
              <a:t>, name, phone, address, salary</a:t>
            </a:r>
            <a:r>
              <a:rPr lang="en-IN" sz="1600" dirty="0"/>
              <a:t>)</a:t>
            </a:r>
          </a:p>
          <a:p>
            <a:pPr lvl="1">
              <a:spcBef>
                <a:spcPts val="0"/>
              </a:spcBef>
              <a:spcAft>
                <a:spcPts val="0"/>
              </a:spcAft>
              <a:buFont typeface="+mj-lt"/>
              <a:buAutoNum type="arabicPeriod"/>
            </a:pPr>
            <a:r>
              <a:rPr lang="en-IN" sz="1600" dirty="0" smtClean="0"/>
              <a:t>Customer(</a:t>
            </a:r>
            <a:r>
              <a:rPr lang="en-IN" sz="1600" dirty="0" err="1" smtClean="0"/>
              <a:t>customer_id</a:t>
            </a:r>
            <a:r>
              <a:rPr lang="en-IN" sz="1600" dirty="0"/>
              <a:t>, name, phone, address, </a:t>
            </a:r>
            <a:r>
              <a:rPr lang="en-IN" sz="1600" dirty="0" smtClean="0"/>
              <a:t>credit</a:t>
            </a:r>
            <a:r>
              <a:rPr lang="en-IN" sz="1600" dirty="0"/>
              <a:t>, email)</a:t>
            </a:r>
          </a:p>
        </p:txBody>
      </p:sp>
      <p:pic>
        <p:nvPicPr>
          <p:cNvPr id="1945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17454" y="152401"/>
            <a:ext cx="985088"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4846093" y="4419599"/>
            <a:ext cx="3886200" cy="1077218"/>
          </a:xfrm>
          <a:prstGeom prst="rect">
            <a:avLst/>
          </a:prstGeom>
          <a:noFill/>
          <a:ln w="25400">
            <a:solidFill>
              <a:schemeClr val="tx1"/>
            </a:solidFill>
          </a:ln>
        </p:spPr>
        <p:txBody>
          <a:bodyPr wrap="square" rtlCol="0">
            <a:spAutoFit/>
          </a:bodyPr>
          <a:lstStyle/>
          <a:p>
            <a:r>
              <a:rPr lang="en-IN" sz="1600" dirty="0" smtClean="0"/>
              <a:t>Person table stores details about the </a:t>
            </a:r>
          </a:p>
          <a:p>
            <a:r>
              <a:rPr lang="en-IN" sz="1600" dirty="0" smtClean="0"/>
              <a:t>Employees as well as Customers. </a:t>
            </a:r>
          </a:p>
          <a:p>
            <a:r>
              <a:rPr lang="en-IN" sz="1600" dirty="0" smtClean="0"/>
              <a:t>(e.g. </a:t>
            </a:r>
            <a:r>
              <a:rPr lang="en-IN" sz="1600" dirty="0" err="1" smtClean="0"/>
              <a:t>employee_ids</a:t>
            </a:r>
            <a:r>
              <a:rPr lang="en-IN" sz="1600" dirty="0" smtClean="0"/>
              <a:t> start with ‘E’ and </a:t>
            </a:r>
            <a:r>
              <a:rPr lang="en-IN" sz="1600" dirty="0" err="1" smtClean="0"/>
              <a:t>customer_ids</a:t>
            </a:r>
            <a:r>
              <a:rPr lang="en-IN" sz="1600" dirty="0" smtClean="0"/>
              <a:t> start with ‘C’)</a:t>
            </a:r>
            <a:endParaRPr lang="en-IN" sz="1600" dirty="0"/>
          </a:p>
        </p:txBody>
      </p:sp>
      <p:grpSp>
        <p:nvGrpSpPr>
          <p:cNvPr id="4" name="Group 3"/>
          <p:cNvGrpSpPr/>
          <p:nvPr/>
        </p:nvGrpSpPr>
        <p:grpSpPr>
          <a:xfrm>
            <a:off x="4846093" y="1447800"/>
            <a:ext cx="3946586" cy="2514600"/>
            <a:chOff x="4846093" y="1447800"/>
            <a:chExt cx="3946586" cy="2514600"/>
          </a:xfrm>
        </p:grpSpPr>
        <p:pic>
          <p:nvPicPr>
            <p:cNvPr id="1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46093" y="1447800"/>
              <a:ext cx="3946586" cy="25146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3" name="Group 2"/>
            <p:cNvGrpSpPr/>
            <p:nvPr/>
          </p:nvGrpSpPr>
          <p:grpSpPr>
            <a:xfrm>
              <a:off x="5715000" y="1454624"/>
              <a:ext cx="682870" cy="457200"/>
              <a:chOff x="5517572" y="1447800"/>
              <a:chExt cx="807028" cy="457200"/>
            </a:xfrm>
          </p:grpSpPr>
          <p:cxnSp>
            <p:nvCxnSpPr>
              <p:cNvPr id="8" name="Straight Connector 7"/>
              <p:cNvCxnSpPr/>
              <p:nvPr/>
            </p:nvCxnSpPr>
            <p:spPr>
              <a:xfrm flipH="1" flipV="1">
                <a:off x="5867400" y="1676400"/>
                <a:ext cx="457200" cy="228600"/>
              </a:xfrm>
              <a:prstGeom prst="line">
                <a:avLst/>
              </a:prstGeom>
            </p:spPr>
            <p:style>
              <a:lnRef idx="1">
                <a:schemeClr val="accent1"/>
              </a:lnRef>
              <a:fillRef idx="0">
                <a:schemeClr val="accent1"/>
              </a:fillRef>
              <a:effectRef idx="0">
                <a:schemeClr val="accent1"/>
              </a:effectRef>
              <a:fontRef idx="minor">
                <a:schemeClr val="tx1"/>
              </a:fontRef>
            </p:style>
          </p:cxnSp>
          <p:sp>
            <p:nvSpPr>
              <p:cNvPr id="9" name="Oval 8"/>
              <p:cNvSpPr/>
              <p:nvPr/>
            </p:nvSpPr>
            <p:spPr>
              <a:xfrm>
                <a:off x="5517572" y="1447800"/>
                <a:ext cx="502227" cy="228600"/>
              </a:xfrm>
              <a:prstGeom prst="ellipse">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900" b="1" dirty="0" smtClean="0">
                    <a:solidFill>
                      <a:srgbClr val="05070B"/>
                    </a:solidFill>
                  </a:rPr>
                  <a:t>Id</a:t>
                </a:r>
                <a:endParaRPr lang="en-IN" sz="900" b="1" dirty="0">
                  <a:solidFill>
                    <a:srgbClr val="05070B"/>
                  </a:solidFill>
                </a:endParaRPr>
              </a:p>
            </p:txBody>
          </p:sp>
        </p:grpSp>
      </p:grpSp>
    </p:spTree>
    <p:extLst>
      <p:ext uri="{BB962C8B-B14F-4D97-AF65-F5344CB8AC3E}">
        <p14:creationId xmlns:p14="http://schemas.microsoft.com/office/powerpoint/2010/main" val="7264622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
                                            <p:txEl>
                                              <p:pRg st="11" end="1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2"/>
          <p:cNvSpPr>
            <a:spLocks noGrp="1" noChangeArrowheads="1"/>
          </p:cNvSpPr>
          <p:nvPr>
            <p:ph type="title"/>
          </p:nvPr>
        </p:nvSpPr>
        <p:spPr>
          <a:xfrm>
            <a:off x="533400" y="304800"/>
            <a:ext cx="8153400" cy="685800"/>
          </a:xfrm>
        </p:spPr>
        <p:txBody>
          <a:bodyPr lIns="92075" tIns="46038" rIns="92075" bIns="46038" anchor="ctr">
            <a:normAutofit/>
          </a:bodyPr>
          <a:lstStyle/>
          <a:p>
            <a:pPr eaLnBrk="1" fontAlgn="auto" hangingPunct="1">
              <a:spcAft>
                <a:spcPts val="0"/>
              </a:spcAft>
              <a:defRPr/>
            </a:pPr>
            <a:r>
              <a:rPr lang="en-US" sz="3200" dirty="0" smtClean="0"/>
              <a:t>Enforcing Constraints </a:t>
            </a:r>
          </a:p>
        </p:txBody>
      </p:sp>
      <p:sp>
        <p:nvSpPr>
          <p:cNvPr id="5124" name="Rectangle 3"/>
          <p:cNvSpPr>
            <a:spLocks noGrp="1" noChangeArrowheads="1"/>
          </p:cNvSpPr>
          <p:nvPr>
            <p:ph idx="1"/>
          </p:nvPr>
        </p:nvSpPr>
        <p:spPr>
          <a:xfrm>
            <a:off x="381000" y="1752600"/>
            <a:ext cx="7543800" cy="1095375"/>
          </a:xfrm>
        </p:spPr>
        <p:txBody>
          <a:bodyPr lIns="92075" tIns="46038" rIns="92075" bIns="46038" rtlCol="0">
            <a:noAutofit/>
          </a:bodyPr>
          <a:lstStyle/>
          <a:p>
            <a:pPr marL="0" indent="0" eaLnBrk="1" hangingPunct="1"/>
            <a:r>
              <a:rPr lang="en-US" sz="1800" dirty="0"/>
              <a:t>A</a:t>
            </a:r>
            <a:r>
              <a:rPr lang="en-US" sz="1800" dirty="0" smtClean="0"/>
              <a:t> DBMS allows us to enforce all kinds of constraints. This really helps (but does not guarantee) that our data is correct.</a:t>
            </a:r>
            <a:endParaRPr lang="en-US" sz="1800" dirty="0"/>
          </a:p>
        </p:txBody>
      </p:sp>
      <p:sp>
        <p:nvSpPr>
          <p:cNvPr id="7172"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800">
                <a:solidFill>
                  <a:schemeClr val="tx1"/>
                </a:solidFill>
                <a:latin typeface="Tahoma" pitchFamily="34" charset="0"/>
              </a:defRPr>
            </a:lvl1pPr>
            <a:lvl2pPr marL="742950" indent="-285750" eaLnBrk="0" hangingPunct="0">
              <a:defRPr sz="2800">
                <a:solidFill>
                  <a:schemeClr val="tx1"/>
                </a:solidFill>
                <a:latin typeface="Tahoma" pitchFamily="34" charset="0"/>
              </a:defRPr>
            </a:lvl2pPr>
            <a:lvl3pPr marL="1143000" indent="-228600" eaLnBrk="0" hangingPunct="0">
              <a:defRPr sz="2800">
                <a:solidFill>
                  <a:schemeClr val="tx1"/>
                </a:solidFill>
                <a:latin typeface="Tahoma" pitchFamily="34" charset="0"/>
              </a:defRPr>
            </a:lvl3pPr>
            <a:lvl4pPr marL="1600200" indent="-228600" eaLnBrk="0" hangingPunct="0">
              <a:defRPr sz="2800">
                <a:solidFill>
                  <a:schemeClr val="tx1"/>
                </a:solidFill>
                <a:latin typeface="Tahoma" pitchFamily="34" charset="0"/>
              </a:defRPr>
            </a:lvl4pPr>
            <a:lvl5pPr marL="2057400" indent="-228600" eaLnBrk="0" hangingPunct="0">
              <a:defRPr sz="2800">
                <a:solidFill>
                  <a:schemeClr val="tx1"/>
                </a:solidFill>
                <a:latin typeface="Tahoma" pitchFamily="34" charset="0"/>
              </a:defRPr>
            </a:lvl5pPr>
            <a:lvl6pPr marL="2514600" indent="-228600" eaLnBrk="0" fontAlgn="base" hangingPunct="0">
              <a:spcBef>
                <a:spcPct val="0"/>
              </a:spcBef>
              <a:spcAft>
                <a:spcPct val="0"/>
              </a:spcAft>
              <a:defRPr sz="2800">
                <a:solidFill>
                  <a:schemeClr val="tx1"/>
                </a:solidFill>
                <a:latin typeface="Tahoma" pitchFamily="34" charset="0"/>
              </a:defRPr>
            </a:lvl6pPr>
            <a:lvl7pPr marL="2971800" indent="-228600" eaLnBrk="0" fontAlgn="base" hangingPunct="0">
              <a:spcBef>
                <a:spcPct val="0"/>
              </a:spcBef>
              <a:spcAft>
                <a:spcPct val="0"/>
              </a:spcAft>
              <a:defRPr sz="2800">
                <a:solidFill>
                  <a:schemeClr val="tx1"/>
                </a:solidFill>
                <a:latin typeface="Tahoma" pitchFamily="34" charset="0"/>
              </a:defRPr>
            </a:lvl7pPr>
            <a:lvl8pPr marL="3429000" indent="-228600" eaLnBrk="0" fontAlgn="base" hangingPunct="0">
              <a:spcBef>
                <a:spcPct val="0"/>
              </a:spcBef>
              <a:spcAft>
                <a:spcPct val="0"/>
              </a:spcAft>
              <a:defRPr sz="2800">
                <a:solidFill>
                  <a:schemeClr val="tx1"/>
                </a:solidFill>
                <a:latin typeface="Tahoma" pitchFamily="34" charset="0"/>
              </a:defRPr>
            </a:lvl8pPr>
            <a:lvl9pPr marL="3886200" indent="-228600" eaLnBrk="0" fontAlgn="base" hangingPunct="0">
              <a:spcBef>
                <a:spcPct val="0"/>
              </a:spcBef>
              <a:spcAft>
                <a:spcPct val="0"/>
              </a:spcAft>
              <a:defRPr sz="2800">
                <a:solidFill>
                  <a:schemeClr val="tx1"/>
                </a:solidFill>
                <a:latin typeface="Tahoma" pitchFamily="34" charset="0"/>
              </a:defRPr>
            </a:lvl9pPr>
          </a:lstStyle>
          <a:p>
            <a:pPr eaLnBrk="1" hangingPunct="1"/>
            <a:fld id="{752C5A75-3440-4491-BB63-DBA8D2F3E699}" type="slidenum">
              <a:rPr lang="en-US" sz="2400" smtClean="0">
                <a:solidFill>
                  <a:schemeClr val="tx2"/>
                </a:solidFill>
              </a:rPr>
              <a:pPr eaLnBrk="1" hangingPunct="1"/>
              <a:t>4</a:t>
            </a:fld>
            <a:endParaRPr lang="en-US" sz="2400" smtClean="0">
              <a:solidFill>
                <a:schemeClr val="tx2"/>
              </a:solidFill>
            </a:endParaRPr>
          </a:p>
        </p:txBody>
      </p:sp>
      <p:pic>
        <p:nvPicPr>
          <p:cNvPr id="7175"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3600" y="3733800"/>
            <a:ext cx="5230813" cy="2182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6"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684146"/>
            <a:ext cx="5170487" cy="536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Line 1028"/>
          <p:cNvSpPr>
            <a:spLocks noChangeShapeType="1"/>
          </p:cNvSpPr>
          <p:nvPr/>
        </p:nvSpPr>
        <p:spPr bwMode="auto">
          <a:xfrm>
            <a:off x="3429000" y="3048000"/>
            <a:ext cx="980280" cy="1969929"/>
          </a:xfrm>
          <a:prstGeom prst="line">
            <a:avLst/>
          </a:prstGeom>
          <a:noFill/>
          <a:ln w="412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pic>
        <p:nvPicPr>
          <p:cNvPr id="7177" name="Picture 9"/>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705601" y="304800"/>
            <a:ext cx="2209800" cy="922591"/>
          </a:xfrm>
          <a:prstGeom prst="rect">
            <a:avLst/>
          </a:prstGeom>
          <a:noFill/>
          <a:ln w="25400" cap="flat" cmpd="sng">
            <a:solidFill>
              <a:schemeClr val="tx1"/>
            </a:solidFill>
            <a:prstDash val="solid"/>
            <a:miter lim="800000"/>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2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17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17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381000"/>
            <a:ext cx="5791200" cy="838200"/>
          </a:xfrm>
        </p:spPr>
        <p:txBody>
          <a:bodyPr>
            <a:normAutofit/>
          </a:bodyPr>
          <a:lstStyle/>
          <a:p>
            <a:r>
              <a:rPr lang="en-US" sz="3200" dirty="0"/>
              <a:t>Extended e-r model</a:t>
            </a:r>
            <a:endParaRPr lang="en-IN" sz="3200" dirty="0"/>
          </a:p>
        </p:txBody>
      </p:sp>
      <p:sp>
        <p:nvSpPr>
          <p:cNvPr id="3" name="Content Placeholder 2"/>
          <p:cNvSpPr>
            <a:spLocks noGrp="1"/>
          </p:cNvSpPr>
          <p:nvPr>
            <p:ph idx="1"/>
          </p:nvPr>
        </p:nvSpPr>
        <p:spPr>
          <a:xfrm>
            <a:off x="424023" y="1371600"/>
            <a:ext cx="7424577" cy="1523999"/>
          </a:xfrm>
        </p:spPr>
        <p:txBody>
          <a:bodyPr/>
          <a:lstStyle/>
          <a:p>
            <a:pPr marL="285750" lvl="0" indent="-285750" eaLnBrk="1" fontAlgn="auto" hangingPunct="1">
              <a:spcBef>
                <a:spcPts val="0"/>
              </a:spcBef>
              <a:spcAft>
                <a:spcPts val="0"/>
              </a:spcAft>
              <a:buFont typeface="Wingdings" pitchFamily="2" charset="2"/>
              <a:buChar char="Ø"/>
              <a:defRPr/>
            </a:pPr>
            <a:r>
              <a:rPr lang="en-IN" sz="1800" dirty="0">
                <a:solidFill>
                  <a:srgbClr val="D1282E"/>
                </a:solidFill>
              </a:rPr>
              <a:t>Specialization</a:t>
            </a:r>
            <a:r>
              <a:rPr lang="en-IN" sz="1800" b="0" dirty="0">
                <a:solidFill>
                  <a:srgbClr val="3C5184"/>
                </a:solidFill>
              </a:rPr>
              <a:t> is a process of identifying subsets of an entity that shares </a:t>
            </a:r>
            <a:r>
              <a:rPr lang="en-IN" sz="1800" b="0" dirty="0" smtClean="0">
                <a:solidFill>
                  <a:srgbClr val="3C5184"/>
                </a:solidFill>
              </a:rPr>
              <a:t>different </a:t>
            </a:r>
            <a:r>
              <a:rPr lang="en-IN" sz="1800" b="0" dirty="0">
                <a:solidFill>
                  <a:srgbClr val="3C5184"/>
                </a:solidFill>
              </a:rPr>
              <a:t>characteristics. </a:t>
            </a:r>
            <a:endParaRPr lang="en-IN" sz="1800" b="0" dirty="0" smtClean="0">
              <a:solidFill>
                <a:srgbClr val="3C5184"/>
              </a:solidFill>
            </a:endParaRPr>
          </a:p>
          <a:p>
            <a:pPr marL="285750" lvl="0" indent="-285750" eaLnBrk="1" fontAlgn="auto" hangingPunct="1">
              <a:spcBef>
                <a:spcPts val="0"/>
              </a:spcBef>
              <a:spcAft>
                <a:spcPts val="0"/>
              </a:spcAft>
              <a:buFont typeface="Wingdings" pitchFamily="2" charset="2"/>
              <a:buChar char="Ø"/>
              <a:defRPr/>
            </a:pPr>
            <a:r>
              <a:rPr lang="en-IN" sz="1800" b="0" dirty="0" smtClean="0">
                <a:solidFill>
                  <a:srgbClr val="3C5184"/>
                </a:solidFill>
              </a:rPr>
              <a:t>It </a:t>
            </a:r>
            <a:r>
              <a:rPr lang="en-IN" sz="1800" b="0" dirty="0">
                <a:solidFill>
                  <a:srgbClr val="3C5184"/>
                </a:solidFill>
              </a:rPr>
              <a:t>breaks an entity into multiple entities from higher level (super class) to lower level (sub class). It is a </a:t>
            </a:r>
            <a:r>
              <a:rPr lang="en-IN" sz="1800" dirty="0">
                <a:solidFill>
                  <a:srgbClr val="00B050"/>
                </a:solidFill>
              </a:rPr>
              <a:t>top-down approach </a:t>
            </a:r>
            <a:r>
              <a:rPr lang="en-IN" sz="1800" b="0" dirty="0">
                <a:solidFill>
                  <a:srgbClr val="3C5184"/>
                </a:solidFill>
              </a:rPr>
              <a:t>where higher level entity is specialized into two or more lower level entities.</a:t>
            </a:r>
          </a:p>
          <a:p>
            <a:endParaRPr lang="en-IN" sz="1800" dirty="0"/>
          </a:p>
        </p:txBody>
      </p:sp>
      <p:sp>
        <p:nvSpPr>
          <p:cNvPr id="4" name="Slide Number Placeholder 3"/>
          <p:cNvSpPr>
            <a:spLocks noGrp="1"/>
          </p:cNvSpPr>
          <p:nvPr>
            <p:ph type="sldNum" sz="quarter" idx="12"/>
          </p:nvPr>
        </p:nvSpPr>
        <p:spPr/>
        <p:txBody>
          <a:bodyPr/>
          <a:lstStyle/>
          <a:p>
            <a:pPr>
              <a:defRPr/>
            </a:pPr>
            <a:fld id="{C11D7420-7627-40E2-8915-B8E4ABF3F024}" type="slidenum">
              <a:rPr lang="en-US" smtClean="0"/>
              <a:pPr>
                <a:defRPr/>
              </a:pPr>
              <a:t>40</a:t>
            </a:fld>
            <a:endParaRPr lang="en-US"/>
          </a:p>
        </p:txBody>
      </p:sp>
      <p:pic>
        <p:nvPicPr>
          <p:cNvPr id="819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96200" y="160337"/>
            <a:ext cx="1153838" cy="1386998"/>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AutoShape 7" descr="What is specialization and generalization in DBM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6" name="AutoShape 9" descr="What is specialization and generalization in DBMS?"/>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7" name="AutoShape 11" descr="What is specialization and generalization in DBMS?"/>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8205" name="Picture 1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8680" y="3200400"/>
            <a:ext cx="6858000" cy="34290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979905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20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304800"/>
            <a:ext cx="5791200" cy="838200"/>
          </a:xfrm>
        </p:spPr>
        <p:txBody>
          <a:bodyPr>
            <a:normAutofit/>
          </a:bodyPr>
          <a:lstStyle/>
          <a:p>
            <a:r>
              <a:rPr lang="en-IN" sz="3200" dirty="0" smtClean="0"/>
              <a:t>A lattice</a:t>
            </a:r>
            <a:endParaRPr lang="en-IN" sz="3200" dirty="0"/>
          </a:p>
        </p:txBody>
      </p:sp>
      <p:sp>
        <p:nvSpPr>
          <p:cNvPr id="4" name="Slide Number Placeholder 3"/>
          <p:cNvSpPr>
            <a:spLocks noGrp="1"/>
          </p:cNvSpPr>
          <p:nvPr>
            <p:ph type="sldNum" sz="quarter" idx="12"/>
          </p:nvPr>
        </p:nvSpPr>
        <p:spPr/>
        <p:txBody>
          <a:bodyPr/>
          <a:lstStyle/>
          <a:p>
            <a:pPr>
              <a:defRPr/>
            </a:pPr>
            <a:fld id="{C11D7420-7627-40E2-8915-B8E4ABF3F024}" type="slidenum">
              <a:rPr lang="en-US" smtClean="0"/>
              <a:pPr>
                <a:defRPr/>
              </a:pPr>
              <a:t>41</a:t>
            </a:fld>
            <a:endParaRPr lang="en-US"/>
          </a:p>
        </p:txBody>
      </p:sp>
      <p:pic>
        <p:nvPicPr>
          <p:cNvPr id="9218"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981200" y="1752600"/>
            <a:ext cx="5210446" cy="4794242"/>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386"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543800" y="152400"/>
            <a:ext cx="1241425" cy="1936234"/>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9" name="Group 8"/>
          <p:cNvGrpSpPr/>
          <p:nvPr/>
        </p:nvGrpSpPr>
        <p:grpSpPr>
          <a:xfrm>
            <a:off x="2133600" y="2336042"/>
            <a:ext cx="1295400" cy="407158"/>
            <a:chOff x="2133600" y="2336042"/>
            <a:chExt cx="1295400" cy="407158"/>
          </a:xfrm>
        </p:grpSpPr>
        <p:cxnSp>
          <p:nvCxnSpPr>
            <p:cNvPr id="5" name="Straight Connector 4"/>
            <p:cNvCxnSpPr/>
            <p:nvPr/>
          </p:nvCxnSpPr>
          <p:spPr>
            <a:xfrm>
              <a:off x="2667000" y="2514600"/>
              <a:ext cx="762000" cy="228600"/>
            </a:xfrm>
            <a:prstGeom prst="line">
              <a:avLst/>
            </a:prstGeom>
          </p:spPr>
          <p:style>
            <a:lnRef idx="1">
              <a:schemeClr val="accent1"/>
            </a:lnRef>
            <a:fillRef idx="0">
              <a:schemeClr val="accent1"/>
            </a:fillRef>
            <a:effectRef idx="0">
              <a:schemeClr val="accent1"/>
            </a:effectRef>
            <a:fontRef idx="minor">
              <a:schemeClr val="tx1"/>
            </a:fontRef>
          </p:style>
        </p:cxnSp>
        <p:sp>
          <p:nvSpPr>
            <p:cNvPr id="8" name="Oval 7"/>
            <p:cNvSpPr/>
            <p:nvPr/>
          </p:nvSpPr>
          <p:spPr>
            <a:xfrm>
              <a:off x="2133600" y="2336042"/>
              <a:ext cx="609600" cy="266700"/>
            </a:xfrm>
            <a:prstGeom prst="ellipse">
              <a:avLst/>
            </a:prstGeom>
            <a:gradFill>
              <a:gsLst>
                <a:gs pos="0">
                  <a:srgbClr val="D6B19C"/>
                </a:gs>
                <a:gs pos="30000">
                  <a:srgbClr val="D49E6C"/>
                </a:gs>
                <a:gs pos="70000">
                  <a:srgbClr val="A65528"/>
                </a:gs>
                <a:gs pos="100000">
                  <a:srgbClr val="663012"/>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smtClean="0"/>
                <a:t>Id</a:t>
              </a:r>
              <a:endParaRPr lang="en-IN" sz="1200" dirty="0"/>
            </a:p>
          </p:txBody>
        </p:sp>
      </p:grpSp>
    </p:spTree>
    <p:extLst>
      <p:ext uri="{BB962C8B-B14F-4D97-AF65-F5344CB8AC3E}">
        <p14:creationId xmlns:p14="http://schemas.microsoft.com/office/powerpoint/2010/main" val="39478837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304800"/>
            <a:ext cx="5791200" cy="891540"/>
          </a:xfrm>
        </p:spPr>
        <p:txBody>
          <a:bodyPr>
            <a:normAutofit/>
          </a:bodyPr>
          <a:lstStyle/>
          <a:p>
            <a:r>
              <a:rPr lang="en-IN" sz="3200" dirty="0" smtClean="0"/>
              <a:t>aggregation</a:t>
            </a:r>
            <a:endParaRPr lang="en-IN" sz="3200" dirty="0"/>
          </a:p>
        </p:txBody>
      </p:sp>
      <p:sp>
        <p:nvSpPr>
          <p:cNvPr id="3" name="Content Placeholder 2"/>
          <p:cNvSpPr>
            <a:spLocks noGrp="1"/>
          </p:cNvSpPr>
          <p:nvPr>
            <p:ph idx="1"/>
          </p:nvPr>
        </p:nvSpPr>
        <p:spPr>
          <a:xfrm>
            <a:off x="5486400" y="2876550"/>
            <a:ext cx="3124200" cy="3086100"/>
          </a:xfrm>
          <a:ln w="25400">
            <a:solidFill>
              <a:schemeClr val="tx1"/>
            </a:solidFill>
          </a:ln>
        </p:spPr>
        <p:txBody>
          <a:bodyPr/>
          <a:lstStyle/>
          <a:p>
            <a:pPr marL="285750" indent="-285750">
              <a:spcBef>
                <a:spcPts val="0"/>
              </a:spcBef>
              <a:spcAft>
                <a:spcPts val="0"/>
              </a:spcAft>
              <a:buFont typeface="Wingdings" pitchFamily="2" charset="2"/>
              <a:buChar char="Ø"/>
            </a:pPr>
            <a:r>
              <a:rPr lang="en-IN" sz="1600" b="0" dirty="0" smtClean="0"/>
              <a:t>Using</a:t>
            </a:r>
            <a:r>
              <a:rPr lang="en-IN" sz="1600" b="0" dirty="0"/>
              <a:t> </a:t>
            </a:r>
            <a:r>
              <a:rPr lang="en-IN" sz="1600" dirty="0"/>
              <a:t>aggregation</a:t>
            </a:r>
            <a:r>
              <a:rPr lang="en-IN" sz="1600" b="0" dirty="0"/>
              <a:t> we can express relationship </a:t>
            </a:r>
            <a:r>
              <a:rPr lang="en-IN" sz="1600" b="0" dirty="0" smtClean="0"/>
              <a:t>among relationships</a:t>
            </a:r>
            <a:r>
              <a:rPr lang="en-IN" sz="1600" b="0" dirty="0"/>
              <a:t>. </a:t>
            </a:r>
            <a:endParaRPr lang="en-IN" sz="1600" b="0" dirty="0" smtClean="0"/>
          </a:p>
          <a:p>
            <a:pPr marL="285750" indent="-285750">
              <a:spcBef>
                <a:spcPts val="0"/>
              </a:spcBef>
              <a:spcAft>
                <a:spcPts val="0"/>
              </a:spcAft>
              <a:buFont typeface="Wingdings" pitchFamily="2" charset="2"/>
              <a:buChar char="Ø"/>
            </a:pPr>
            <a:r>
              <a:rPr lang="en-IN" sz="1600" dirty="0" smtClean="0"/>
              <a:t>Aggregation</a:t>
            </a:r>
            <a:r>
              <a:rPr lang="en-IN" sz="1600" b="0" dirty="0"/>
              <a:t> shows 'has-a' or 'is-part-of' relationship between entities where one represents the 'whole' and other 'part</a:t>
            </a:r>
            <a:r>
              <a:rPr lang="en-IN" sz="1600" b="0" dirty="0" smtClean="0"/>
              <a:t>'.</a:t>
            </a:r>
          </a:p>
          <a:p>
            <a:pPr marL="285750" indent="-285750">
              <a:spcBef>
                <a:spcPts val="0"/>
              </a:spcBef>
              <a:spcAft>
                <a:spcPts val="0"/>
              </a:spcAft>
              <a:buFont typeface="Wingdings" pitchFamily="2" charset="2"/>
              <a:buChar char="Ø"/>
            </a:pPr>
            <a:r>
              <a:rPr lang="en-IN" sz="1600" b="0" dirty="0" smtClean="0"/>
              <a:t>The primary key of REQUIRE would be the combination of primary keys of all three entities.</a:t>
            </a:r>
            <a:endParaRPr lang="en-IN" sz="1600" dirty="0"/>
          </a:p>
        </p:txBody>
      </p:sp>
      <p:sp>
        <p:nvSpPr>
          <p:cNvPr id="4" name="Slide Number Placeholder 3"/>
          <p:cNvSpPr>
            <a:spLocks noGrp="1"/>
          </p:cNvSpPr>
          <p:nvPr>
            <p:ph type="sldNum" sz="quarter" idx="12"/>
          </p:nvPr>
        </p:nvSpPr>
        <p:spPr/>
        <p:txBody>
          <a:bodyPr/>
          <a:lstStyle/>
          <a:p>
            <a:pPr>
              <a:defRPr/>
            </a:pPr>
            <a:fld id="{C11D7420-7627-40E2-8915-B8E4ABF3F024}" type="slidenum">
              <a:rPr lang="en-US" smtClean="0"/>
              <a:pPr>
                <a:defRPr/>
              </a:pPr>
              <a:t>42</a:t>
            </a:fld>
            <a:endParaRPr lang="en-US"/>
          </a:p>
        </p:txBody>
      </p:sp>
      <p:pic>
        <p:nvPicPr>
          <p:cNvPr id="717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2362200"/>
            <a:ext cx="4753805" cy="41148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2"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26706" y="152400"/>
            <a:ext cx="1471901" cy="1143000"/>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381000" y="1447800"/>
            <a:ext cx="8088382" cy="646331"/>
          </a:xfrm>
          <a:prstGeom prst="rect">
            <a:avLst/>
          </a:prstGeom>
          <a:noFill/>
        </p:spPr>
        <p:txBody>
          <a:bodyPr wrap="square" rtlCol="0">
            <a:spAutoFit/>
          </a:bodyPr>
          <a:lstStyle/>
          <a:p>
            <a:r>
              <a:rPr lang="en-IN" sz="1800" dirty="0" smtClean="0">
                <a:latin typeface="+mn-lt"/>
              </a:rPr>
              <a:t>Draw an E-R diagram to depict details about employees working on number of projects and while they work the details of the machinery that they use.</a:t>
            </a:r>
            <a:endParaRPr lang="en-IN" sz="1800" dirty="0">
              <a:latin typeface="+mn-lt"/>
            </a:endParaRPr>
          </a:p>
        </p:txBody>
      </p:sp>
      <p:sp>
        <p:nvSpPr>
          <p:cNvPr id="6" name="TextBox 5"/>
          <p:cNvSpPr txBox="1"/>
          <p:nvPr/>
        </p:nvSpPr>
        <p:spPr>
          <a:xfrm>
            <a:off x="533400" y="3581400"/>
            <a:ext cx="681597" cy="276999"/>
          </a:xfrm>
          <a:prstGeom prst="rect">
            <a:avLst/>
          </a:prstGeom>
          <a:noFill/>
        </p:spPr>
        <p:txBody>
          <a:bodyPr wrap="none" rtlCol="0">
            <a:spAutoFit/>
          </a:bodyPr>
          <a:lstStyle/>
          <a:p>
            <a:r>
              <a:rPr lang="en-IN" sz="1200" b="1" dirty="0" smtClean="0">
                <a:solidFill>
                  <a:srgbClr val="00B050"/>
                </a:solidFill>
              </a:rPr>
              <a:t>WORK</a:t>
            </a:r>
            <a:endParaRPr lang="en-IN" sz="1200" b="1" dirty="0">
              <a:solidFill>
                <a:srgbClr val="00B050"/>
              </a:solidFill>
            </a:endParaRPr>
          </a:p>
        </p:txBody>
      </p:sp>
    </p:spTree>
    <p:extLst>
      <p:ext uri="{BB962C8B-B14F-4D97-AF65-F5344CB8AC3E}">
        <p14:creationId xmlns:p14="http://schemas.microsoft.com/office/powerpoint/2010/main" val="6192412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17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bg/>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P spid="5" grpId="0"/>
      <p:bldP spid="6"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304800"/>
            <a:ext cx="5791200" cy="891540"/>
          </a:xfrm>
        </p:spPr>
        <p:txBody>
          <a:bodyPr>
            <a:normAutofit/>
          </a:bodyPr>
          <a:lstStyle/>
          <a:p>
            <a:r>
              <a:rPr lang="en-IN" sz="3200" dirty="0" smtClean="0"/>
              <a:t>aggregation</a:t>
            </a:r>
            <a:endParaRPr lang="en-IN" sz="3200" dirty="0"/>
          </a:p>
        </p:txBody>
      </p:sp>
      <p:sp>
        <p:nvSpPr>
          <p:cNvPr id="3" name="Content Placeholder 2"/>
          <p:cNvSpPr>
            <a:spLocks noGrp="1"/>
          </p:cNvSpPr>
          <p:nvPr>
            <p:ph idx="1"/>
          </p:nvPr>
        </p:nvSpPr>
        <p:spPr>
          <a:xfrm>
            <a:off x="4648200" y="2209800"/>
            <a:ext cx="4038600" cy="3810000"/>
          </a:xfrm>
          <a:ln w="25400">
            <a:solidFill>
              <a:schemeClr val="tx1"/>
            </a:solidFill>
          </a:ln>
        </p:spPr>
        <p:txBody>
          <a:bodyPr/>
          <a:lstStyle/>
          <a:p>
            <a:pPr marL="0" indent="0">
              <a:spcBef>
                <a:spcPts val="0"/>
              </a:spcBef>
              <a:spcAft>
                <a:spcPts val="0"/>
              </a:spcAft>
            </a:pPr>
            <a:endParaRPr lang="en-IN" sz="1600" dirty="0"/>
          </a:p>
        </p:txBody>
      </p:sp>
      <p:sp>
        <p:nvSpPr>
          <p:cNvPr id="4" name="Slide Number Placeholder 3"/>
          <p:cNvSpPr>
            <a:spLocks noGrp="1"/>
          </p:cNvSpPr>
          <p:nvPr>
            <p:ph type="sldNum" sz="quarter" idx="12"/>
          </p:nvPr>
        </p:nvSpPr>
        <p:spPr/>
        <p:txBody>
          <a:bodyPr/>
          <a:lstStyle/>
          <a:p>
            <a:pPr>
              <a:defRPr/>
            </a:pPr>
            <a:fld id="{C11D7420-7627-40E2-8915-B8E4ABF3F024}" type="slidenum">
              <a:rPr lang="en-US" smtClean="0"/>
              <a:pPr>
                <a:defRPr/>
              </a:pPr>
              <a:t>43</a:t>
            </a:fld>
            <a:endParaRPr lang="en-US"/>
          </a:p>
        </p:txBody>
      </p:sp>
      <p:pic>
        <p:nvPicPr>
          <p:cNvPr id="717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1" y="2209800"/>
            <a:ext cx="3886200" cy="38100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2"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26706" y="152400"/>
            <a:ext cx="1471901" cy="1143000"/>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381000" y="1447800"/>
            <a:ext cx="8088382" cy="646331"/>
          </a:xfrm>
          <a:prstGeom prst="rect">
            <a:avLst/>
          </a:prstGeom>
          <a:noFill/>
        </p:spPr>
        <p:txBody>
          <a:bodyPr wrap="square" rtlCol="0">
            <a:spAutoFit/>
          </a:bodyPr>
          <a:lstStyle/>
          <a:p>
            <a:r>
              <a:rPr lang="en-IN" sz="1800" dirty="0" smtClean="0">
                <a:latin typeface="+mn-lt"/>
              </a:rPr>
              <a:t>Draw an E-R diagram to depict details about employees working on number of projects and while they work the details of the machinery that they use.</a:t>
            </a:r>
            <a:endParaRPr lang="en-IN" sz="1800" dirty="0">
              <a:latin typeface="+mn-lt"/>
            </a:endParaRPr>
          </a:p>
        </p:txBody>
      </p:sp>
      <p:sp>
        <p:nvSpPr>
          <p:cNvPr id="6" name="Rectangle 5"/>
          <p:cNvSpPr/>
          <p:nvPr/>
        </p:nvSpPr>
        <p:spPr>
          <a:xfrm>
            <a:off x="4815385" y="2590800"/>
            <a:ext cx="9144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smtClean="0"/>
              <a:t>PROJECT</a:t>
            </a:r>
            <a:endParaRPr lang="en-IN" sz="1200" dirty="0"/>
          </a:p>
        </p:txBody>
      </p:sp>
      <p:sp>
        <p:nvSpPr>
          <p:cNvPr id="9" name="Rectangle 8"/>
          <p:cNvSpPr/>
          <p:nvPr/>
        </p:nvSpPr>
        <p:spPr>
          <a:xfrm>
            <a:off x="6350758" y="4953000"/>
            <a:ext cx="103141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50" dirty="0" smtClean="0"/>
              <a:t>MACHINERY</a:t>
            </a:r>
            <a:endParaRPr lang="en-IN" sz="1050" dirty="0"/>
          </a:p>
        </p:txBody>
      </p:sp>
      <p:sp>
        <p:nvSpPr>
          <p:cNvPr id="10" name="Rectangle 9"/>
          <p:cNvSpPr/>
          <p:nvPr/>
        </p:nvSpPr>
        <p:spPr>
          <a:xfrm>
            <a:off x="7696200" y="2590800"/>
            <a:ext cx="9144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00" dirty="0" smtClean="0"/>
              <a:t>EMPLOYEE</a:t>
            </a:r>
            <a:endParaRPr lang="en-IN" sz="1000" dirty="0"/>
          </a:p>
        </p:txBody>
      </p:sp>
      <p:sp>
        <p:nvSpPr>
          <p:cNvPr id="7" name="Flowchart: Decision 6"/>
          <p:cNvSpPr/>
          <p:nvPr/>
        </p:nvSpPr>
        <p:spPr>
          <a:xfrm>
            <a:off x="6350758" y="2438400"/>
            <a:ext cx="914400" cy="762000"/>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800" dirty="0"/>
          </a:p>
        </p:txBody>
      </p:sp>
      <p:sp>
        <p:nvSpPr>
          <p:cNvPr id="14" name="Flowchart: Decision 13"/>
          <p:cNvSpPr/>
          <p:nvPr/>
        </p:nvSpPr>
        <p:spPr>
          <a:xfrm>
            <a:off x="6324600" y="3733800"/>
            <a:ext cx="1057568" cy="762000"/>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800" dirty="0"/>
          </a:p>
        </p:txBody>
      </p:sp>
      <p:cxnSp>
        <p:nvCxnSpPr>
          <p:cNvPr id="11" name="Straight Connector 10"/>
          <p:cNvCxnSpPr>
            <a:stCxn id="6" idx="3"/>
            <a:endCxn id="7" idx="1"/>
          </p:cNvCxnSpPr>
          <p:nvPr/>
        </p:nvCxnSpPr>
        <p:spPr>
          <a:xfrm>
            <a:off x="5729785" y="2819400"/>
            <a:ext cx="620973"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8" name="Straight Connector 17"/>
          <p:cNvCxnSpPr>
            <a:endCxn id="10" idx="1"/>
          </p:cNvCxnSpPr>
          <p:nvPr/>
        </p:nvCxnSpPr>
        <p:spPr>
          <a:xfrm>
            <a:off x="7156980" y="2819400"/>
            <a:ext cx="53922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7156980" y="2895600"/>
            <a:ext cx="53922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6856478" y="4495800"/>
            <a:ext cx="19970" cy="45720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6" name="Straight Connector 25"/>
          <p:cNvCxnSpPr>
            <a:endCxn id="14" idx="1"/>
          </p:cNvCxnSpPr>
          <p:nvPr/>
        </p:nvCxnSpPr>
        <p:spPr>
          <a:xfrm>
            <a:off x="5272585" y="3058236"/>
            <a:ext cx="1052015" cy="105656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flipV="1">
            <a:off x="7382168" y="3058236"/>
            <a:ext cx="771232" cy="1056564"/>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6463152" y="2583976"/>
            <a:ext cx="689612" cy="400110"/>
          </a:xfrm>
          <a:prstGeom prst="rect">
            <a:avLst/>
          </a:prstGeom>
          <a:noFill/>
        </p:spPr>
        <p:txBody>
          <a:bodyPr wrap="none" rtlCol="0">
            <a:spAutoFit/>
          </a:bodyPr>
          <a:lstStyle/>
          <a:p>
            <a:r>
              <a:rPr lang="en-IN" sz="1000" dirty="0" smtClean="0">
                <a:solidFill>
                  <a:schemeClr val="bg1"/>
                </a:solidFill>
              </a:rPr>
              <a:t>WORKS_</a:t>
            </a:r>
          </a:p>
          <a:p>
            <a:r>
              <a:rPr lang="en-IN" sz="1000" dirty="0">
                <a:solidFill>
                  <a:schemeClr val="bg1"/>
                </a:solidFill>
              </a:rPr>
              <a:t> </a:t>
            </a:r>
            <a:r>
              <a:rPr lang="en-IN" sz="1000" dirty="0" smtClean="0">
                <a:solidFill>
                  <a:schemeClr val="bg1"/>
                </a:solidFill>
              </a:rPr>
              <a:t>  FOR</a:t>
            </a:r>
            <a:endParaRPr lang="en-IN" sz="1000" dirty="0">
              <a:solidFill>
                <a:schemeClr val="bg1"/>
              </a:solidFill>
            </a:endParaRPr>
          </a:p>
        </p:txBody>
      </p:sp>
      <p:sp>
        <p:nvSpPr>
          <p:cNvPr id="30" name="TextBox 29"/>
          <p:cNvSpPr txBox="1"/>
          <p:nvPr/>
        </p:nvSpPr>
        <p:spPr>
          <a:xfrm>
            <a:off x="6497357" y="3991689"/>
            <a:ext cx="712054" cy="246221"/>
          </a:xfrm>
          <a:prstGeom prst="rect">
            <a:avLst/>
          </a:prstGeom>
          <a:noFill/>
        </p:spPr>
        <p:txBody>
          <a:bodyPr wrap="none" rtlCol="0">
            <a:spAutoFit/>
          </a:bodyPr>
          <a:lstStyle/>
          <a:p>
            <a:r>
              <a:rPr lang="en-IN" sz="1000" dirty="0" smtClean="0">
                <a:solidFill>
                  <a:schemeClr val="bg1"/>
                </a:solidFill>
              </a:rPr>
              <a:t>REQUIRE</a:t>
            </a:r>
            <a:endParaRPr lang="en-IN" sz="1000" dirty="0">
              <a:solidFill>
                <a:schemeClr val="bg1"/>
              </a:solidFill>
            </a:endParaRPr>
          </a:p>
        </p:txBody>
      </p:sp>
    </p:spTree>
    <p:extLst>
      <p:ext uri="{BB962C8B-B14F-4D97-AF65-F5344CB8AC3E}">
        <p14:creationId xmlns:p14="http://schemas.microsoft.com/office/powerpoint/2010/main" val="21865011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17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bg/>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nodePh="1">
                                  <p:stCondLst>
                                    <p:cond delay="0"/>
                                  </p:stCondLst>
                                  <p:endCondLst>
                                    <p:cond evt="begin" delay="0">
                                      <p:tn val="17"/>
                                    </p:cond>
                                  </p:endCondLst>
                                  <p:childTnLst>
                                    <p:set>
                                      <p:cBhvr>
                                        <p:cTn id="18" dur="1" fill="hold">
                                          <p:stCondLst>
                                            <p:cond delay="0"/>
                                          </p:stCondLst>
                                        </p:cTn>
                                        <p:tgtEl>
                                          <p:spTgt spid="3">
                                            <p:txEl>
                                              <p:pRg st="0" end="0"/>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6"/>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8"/>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P spid="5" grpId="0"/>
      <p:bldP spid="6" grpId="0" animBg="1"/>
      <p:bldP spid="9" grpId="0" animBg="1"/>
      <p:bldP spid="10" grpId="0" animBg="1"/>
      <p:bldP spid="7" grpId="0" animBg="1"/>
      <p:bldP spid="14" grpId="0" animBg="1"/>
      <p:bldP spid="28" grpId="0"/>
      <p:bldP spid="30"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28600"/>
            <a:ext cx="6096000" cy="914400"/>
          </a:xfrm>
        </p:spPr>
        <p:txBody>
          <a:bodyPr>
            <a:normAutofit/>
          </a:bodyPr>
          <a:lstStyle/>
          <a:p>
            <a:r>
              <a:rPr lang="en-IN" sz="3200" dirty="0" smtClean="0"/>
              <a:t>E-r design decisions</a:t>
            </a:r>
            <a:endParaRPr lang="en-IN" sz="3200" dirty="0"/>
          </a:p>
        </p:txBody>
      </p:sp>
      <p:sp>
        <p:nvSpPr>
          <p:cNvPr id="3" name="Content Placeholder 2"/>
          <p:cNvSpPr>
            <a:spLocks noGrp="1"/>
          </p:cNvSpPr>
          <p:nvPr>
            <p:ph idx="1"/>
          </p:nvPr>
        </p:nvSpPr>
        <p:spPr/>
        <p:txBody>
          <a:bodyPr/>
          <a:lstStyle/>
          <a:p>
            <a:pPr>
              <a:spcBef>
                <a:spcPct val="50000"/>
              </a:spcBef>
              <a:buFont typeface="Wingdings" pitchFamily="2" charset="2"/>
              <a:buChar char="Ø"/>
            </a:pPr>
            <a:r>
              <a:rPr lang="en-US" b="0" dirty="0"/>
              <a:t>The use of an attribute or entity set to represent an object.</a:t>
            </a:r>
          </a:p>
          <a:p>
            <a:pPr>
              <a:spcBef>
                <a:spcPct val="50000"/>
              </a:spcBef>
              <a:buFont typeface="Wingdings" pitchFamily="2" charset="2"/>
              <a:buChar char="Ø"/>
            </a:pPr>
            <a:r>
              <a:rPr lang="en-US" b="0" dirty="0"/>
              <a:t> Whether a real-world concept is best expressed by an entity set or a relationship set.</a:t>
            </a:r>
          </a:p>
          <a:p>
            <a:pPr>
              <a:spcBef>
                <a:spcPct val="50000"/>
              </a:spcBef>
              <a:buFont typeface="Wingdings" pitchFamily="2" charset="2"/>
              <a:buChar char="Ø"/>
            </a:pPr>
            <a:r>
              <a:rPr lang="en-US" b="0" dirty="0"/>
              <a:t> The use of a ternary relationship versus a pair of binary relationships.</a:t>
            </a:r>
          </a:p>
          <a:p>
            <a:pPr>
              <a:spcBef>
                <a:spcPct val="50000"/>
              </a:spcBef>
              <a:buFont typeface="Wingdings" pitchFamily="2" charset="2"/>
              <a:buChar char="Ø"/>
            </a:pPr>
            <a:r>
              <a:rPr lang="en-US" b="0" dirty="0"/>
              <a:t> The use of a strong or weak entity set.</a:t>
            </a:r>
          </a:p>
          <a:p>
            <a:pPr>
              <a:spcBef>
                <a:spcPct val="50000"/>
              </a:spcBef>
              <a:buFont typeface="Wingdings" pitchFamily="2" charset="2"/>
              <a:buChar char="Ø"/>
            </a:pPr>
            <a:r>
              <a:rPr lang="en-US" b="0" dirty="0"/>
              <a:t> The use of aggregation – can treat the aggregate entity set as a single unit without concern for the details of its internal structure.</a:t>
            </a:r>
          </a:p>
          <a:p>
            <a:endParaRPr lang="en-IN" dirty="0"/>
          </a:p>
        </p:txBody>
      </p:sp>
      <p:sp>
        <p:nvSpPr>
          <p:cNvPr id="4" name="Slide Number Placeholder 3"/>
          <p:cNvSpPr>
            <a:spLocks noGrp="1"/>
          </p:cNvSpPr>
          <p:nvPr>
            <p:ph type="sldNum" sz="quarter" idx="12"/>
          </p:nvPr>
        </p:nvSpPr>
        <p:spPr/>
        <p:txBody>
          <a:bodyPr/>
          <a:lstStyle/>
          <a:p>
            <a:pPr>
              <a:defRPr/>
            </a:pPr>
            <a:fld id="{C11D7420-7627-40E2-8915-B8E4ABF3F024}" type="slidenum">
              <a:rPr lang="en-US" smtClean="0"/>
              <a:pPr>
                <a:defRPr/>
              </a:pPr>
              <a:t>44</a:t>
            </a:fld>
            <a:endParaRPr lang="en-US"/>
          </a:p>
        </p:txBody>
      </p:sp>
      <p:pic>
        <p:nvPicPr>
          <p:cNvPr id="5" name="Picture 4" descr="What is the Entity-Relationship Model? - Diagram &amp; Examples - Video &amp;  Lesson Transcript | Study.com"/>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629400" y="147494"/>
            <a:ext cx="2241231" cy="1424997"/>
          </a:xfrm>
          <a:prstGeom prst="rect">
            <a:avLst/>
          </a:prstGeom>
          <a:noFill/>
          <a:ln w="38100">
            <a:solidFill>
              <a:schemeClr val="tx1"/>
            </a:solidFill>
          </a:ln>
        </p:spPr>
      </p:pic>
    </p:spTree>
    <p:extLst>
      <p:ext uri="{BB962C8B-B14F-4D97-AF65-F5344CB8AC3E}">
        <p14:creationId xmlns:p14="http://schemas.microsoft.com/office/powerpoint/2010/main" val="23003063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6172200" cy="1066800"/>
          </a:xfrm>
        </p:spPr>
        <p:txBody>
          <a:bodyPr>
            <a:normAutofit/>
          </a:bodyPr>
          <a:lstStyle/>
          <a:p>
            <a:r>
              <a:rPr lang="en-US" sz="3200" dirty="0"/>
              <a:t>Entity </a:t>
            </a:r>
            <a:r>
              <a:rPr lang="en-US" sz="3200" i="1" cap="none" dirty="0" smtClean="0"/>
              <a:t>vs</a:t>
            </a:r>
            <a:r>
              <a:rPr lang="en-US" sz="3200" dirty="0" smtClean="0"/>
              <a:t>. Attribute</a:t>
            </a:r>
            <a:endParaRPr lang="en-IN" sz="3200" dirty="0"/>
          </a:p>
        </p:txBody>
      </p:sp>
      <p:sp>
        <p:nvSpPr>
          <p:cNvPr id="3" name="Content Placeholder 2"/>
          <p:cNvSpPr>
            <a:spLocks noGrp="1"/>
          </p:cNvSpPr>
          <p:nvPr>
            <p:ph idx="1"/>
          </p:nvPr>
        </p:nvSpPr>
        <p:spPr/>
        <p:txBody>
          <a:bodyPr/>
          <a:lstStyle/>
          <a:p>
            <a:pPr marL="285750" indent="-285750">
              <a:spcBef>
                <a:spcPts val="0"/>
              </a:spcBef>
              <a:spcAft>
                <a:spcPts val="0"/>
              </a:spcAft>
              <a:buFont typeface="Wingdings" pitchFamily="2" charset="2"/>
              <a:buChar char="Ø"/>
            </a:pPr>
            <a:r>
              <a:rPr lang="en-US" sz="1800" dirty="0"/>
              <a:t>Should </a:t>
            </a:r>
            <a:r>
              <a:rPr lang="en-US" sz="1800" i="1" dirty="0">
                <a:solidFill>
                  <a:schemeClr val="accent2"/>
                </a:solidFill>
              </a:rPr>
              <a:t>address</a:t>
            </a:r>
            <a:r>
              <a:rPr lang="en-US" sz="1800" i="1" dirty="0"/>
              <a:t> </a:t>
            </a:r>
            <a:r>
              <a:rPr lang="en-US" sz="1800" dirty="0"/>
              <a:t>be an attribute of Employees or an entity </a:t>
            </a:r>
            <a:r>
              <a:rPr lang="en-US" sz="1800" dirty="0" smtClean="0"/>
              <a:t>connected to </a:t>
            </a:r>
            <a:r>
              <a:rPr lang="en-US" sz="1800" b="0" dirty="0"/>
              <a:t>E</a:t>
            </a:r>
            <a:r>
              <a:rPr lang="en-US" sz="1800" dirty="0"/>
              <a:t>mployees by a </a:t>
            </a:r>
            <a:r>
              <a:rPr lang="en-US" sz="1800" dirty="0" smtClean="0"/>
              <a:t>relationship?</a:t>
            </a:r>
            <a:endParaRPr lang="en-US" sz="1800" dirty="0"/>
          </a:p>
          <a:p>
            <a:pPr marL="285750" indent="-285750">
              <a:spcBef>
                <a:spcPts val="0"/>
              </a:spcBef>
              <a:spcAft>
                <a:spcPts val="0"/>
              </a:spcAft>
              <a:buFont typeface="Wingdings" pitchFamily="2" charset="2"/>
              <a:buChar char="Ø"/>
            </a:pPr>
            <a:r>
              <a:rPr lang="en-US" sz="1800" dirty="0"/>
              <a:t>Depends upon the use we want to make of address information, and the semantics of the data:</a:t>
            </a:r>
          </a:p>
          <a:p>
            <a:pPr marL="571500" lvl="1" indent="-342900">
              <a:spcBef>
                <a:spcPts val="0"/>
              </a:spcBef>
              <a:buFont typeface="Wingdings" pitchFamily="2" charset="2"/>
              <a:buChar char="§"/>
            </a:pPr>
            <a:r>
              <a:rPr lang="en-US" dirty="0" smtClean="0"/>
              <a:t>If we have several addresses per employee, </a:t>
            </a:r>
            <a:r>
              <a:rPr lang="en-US" i="1" dirty="0" smtClean="0"/>
              <a:t>address</a:t>
            </a:r>
            <a:r>
              <a:rPr lang="en-US" dirty="0" smtClean="0"/>
              <a:t> must be an entity. </a:t>
            </a:r>
          </a:p>
          <a:p>
            <a:pPr marL="571500" lvl="1" indent="-342900">
              <a:spcBef>
                <a:spcPts val="0"/>
              </a:spcBef>
              <a:buFont typeface="Wingdings" pitchFamily="2" charset="2"/>
              <a:buChar char="§"/>
            </a:pPr>
            <a:r>
              <a:rPr lang="en-US" dirty="0" smtClean="0"/>
              <a:t>If the structure (city, street, etc.) is important, e.g., we want to retrieve employees in a given city, </a:t>
            </a:r>
            <a:r>
              <a:rPr lang="en-US" i="1" dirty="0" smtClean="0"/>
              <a:t>address</a:t>
            </a:r>
            <a:r>
              <a:rPr lang="en-US" dirty="0" smtClean="0"/>
              <a:t> must be modeled as an entity (since attribute values are atomic). </a:t>
            </a:r>
          </a:p>
          <a:p>
            <a:pPr>
              <a:spcBef>
                <a:spcPts val="0"/>
              </a:spcBef>
            </a:pPr>
            <a:endParaRPr lang="en-IN" sz="1800" dirty="0"/>
          </a:p>
        </p:txBody>
      </p:sp>
      <p:sp>
        <p:nvSpPr>
          <p:cNvPr id="4" name="Slide Number Placeholder 3"/>
          <p:cNvSpPr>
            <a:spLocks noGrp="1"/>
          </p:cNvSpPr>
          <p:nvPr>
            <p:ph type="sldNum" sz="quarter" idx="12"/>
          </p:nvPr>
        </p:nvSpPr>
        <p:spPr/>
        <p:txBody>
          <a:bodyPr/>
          <a:lstStyle/>
          <a:p>
            <a:pPr>
              <a:defRPr/>
            </a:pPr>
            <a:fld id="{C11D7420-7627-40E2-8915-B8E4ABF3F024}" type="slidenum">
              <a:rPr lang="en-US" smtClean="0"/>
              <a:pPr>
                <a:defRPr/>
              </a:pPr>
              <a:t>45</a:t>
            </a:fld>
            <a:endParaRPr lang="en-US"/>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4724400"/>
            <a:ext cx="2206625" cy="1225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00800" y="228600"/>
            <a:ext cx="2485163" cy="1398587"/>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7" name="Group 6"/>
          <p:cNvGrpSpPr/>
          <p:nvPr/>
        </p:nvGrpSpPr>
        <p:grpSpPr>
          <a:xfrm>
            <a:off x="4191000" y="4618037"/>
            <a:ext cx="3968750" cy="1438275"/>
            <a:chOff x="4191000" y="4618037"/>
            <a:chExt cx="3968750" cy="1438275"/>
          </a:xfrm>
        </p:grpSpPr>
        <p:pic>
          <p:nvPicPr>
            <p:cNvPr id="1024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91000" y="4618037"/>
              <a:ext cx="3968750" cy="1438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6705600" y="5410200"/>
              <a:ext cx="1066800" cy="457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Flowchart: Decision 5"/>
            <p:cNvSpPr/>
            <p:nvPr/>
          </p:nvSpPr>
          <p:spPr>
            <a:xfrm>
              <a:off x="5754848" y="5332412"/>
              <a:ext cx="609600" cy="612776"/>
            </a:xfrm>
            <a:prstGeom prst="flowChartDecision">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5636200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24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04800"/>
            <a:ext cx="6705600" cy="1371600"/>
          </a:xfrm>
        </p:spPr>
        <p:txBody>
          <a:bodyPr>
            <a:normAutofit/>
          </a:bodyPr>
          <a:lstStyle/>
          <a:p>
            <a:r>
              <a:rPr lang="en-IN" sz="3200" dirty="0" smtClean="0"/>
              <a:t>Entity </a:t>
            </a:r>
            <a:r>
              <a:rPr lang="en-IN" sz="3200" i="1" cap="none" dirty="0" smtClean="0"/>
              <a:t>vs.</a:t>
            </a:r>
            <a:r>
              <a:rPr lang="en-IN" sz="3200" dirty="0" smtClean="0"/>
              <a:t> relati0nship</a:t>
            </a:r>
            <a:endParaRPr lang="en-IN" sz="3200" dirty="0"/>
          </a:p>
        </p:txBody>
      </p:sp>
      <p:sp>
        <p:nvSpPr>
          <p:cNvPr id="4" name="Slide Number Placeholder 3"/>
          <p:cNvSpPr>
            <a:spLocks noGrp="1"/>
          </p:cNvSpPr>
          <p:nvPr>
            <p:ph type="sldNum" sz="quarter" idx="12"/>
          </p:nvPr>
        </p:nvSpPr>
        <p:spPr/>
        <p:txBody>
          <a:bodyPr/>
          <a:lstStyle/>
          <a:p>
            <a:pPr>
              <a:defRPr/>
            </a:pPr>
            <a:fld id="{C11D7420-7627-40E2-8915-B8E4ABF3F024}" type="slidenum">
              <a:rPr lang="en-US" smtClean="0"/>
              <a:pPr>
                <a:defRPr/>
              </a:pPr>
              <a:t>46</a:t>
            </a:fld>
            <a:endParaRPr lang="en-US"/>
          </a:p>
        </p:txBody>
      </p:sp>
      <p:sp>
        <p:nvSpPr>
          <p:cNvPr id="5" name="Content Placeholder 4"/>
          <p:cNvSpPr>
            <a:spLocks noGrp="1"/>
          </p:cNvSpPr>
          <p:nvPr>
            <p:ph idx="1"/>
          </p:nvPr>
        </p:nvSpPr>
        <p:spPr>
          <a:xfrm>
            <a:off x="381000" y="1638300"/>
            <a:ext cx="3352800" cy="3276600"/>
          </a:xfrm>
        </p:spPr>
        <p:txBody>
          <a:bodyPr/>
          <a:lstStyle/>
          <a:p>
            <a:pPr indent="0">
              <a:spcBef>
                <a:spcPts val="0"/>
              </a:spcBef>
            </a:pPr>
            <a:r>
              <a:rPr lang="en-US" sz="1800" b="0" dirty="0">
                <a:latin typeface="Tahoma" pitchFamily="34" charset="0"/>
                <a:ea typeface="Tahoma" pitchFamily="34" charset="0"/>
                <a:cs typeface="Tahoma" pitchFamily="34" charset="0"/>
              </a:rPr>
              <a:t>ER diagram </a:t>
            </a:r>
            <a:r>
              <a:rPr lang="en-US" sz="1800" b="0" dirty="0" smtClean="0">
                <a:latin typeface="Tahoma" pitchFamily="34" charset="0"/>
                <a:ea typeface="Tahoma" pitchFamily="34" charset="0"/>
                <a:cs typeface="Tahoma" pitchFamily="34" charset="0"/>
              </a:rPr>
              <a:t>is ok </a:t>
            </a:r>
            <a:r>
              <a:rPr lang="en-US" sz="1800" b="0" dirty="0">
                <a:latin typeface="Tahoma" pitchFamily="34" charset="0"/>
                <a:ea typeface="Tahoma" pitchFamily="34" charset="0"/>
                <a:cs typeface="Tahoma" pitchFamily="34" charset="0"/>
              </a:rPr>
              <a:t>if a manager gets a separate discretionary budget for each dept</a:t>
            </a:r>
            <a:r>
              <a:rPr lang="en-US" sz="1800" b="0" dirty="0" smtClean="0">
                <a:latin typeface="Tahoma" pitchFamily="34" charset="0"/>
                <a:ea typeface="Tahoma" pitchFamily="34" charset="0"/>
                <a:cs typeface="Tahoma" pitchFamily="34" charset="0"/>
              </a:rPr>
              <a:t>. </a:t>
            </a:r>
          </a:p>
          <a:p>
            <a:pPr indent="0">
              <a:spcBef>
                <a:spcPts val="0"/>
              </a:spcBef>
            </a:pPr>
            <a:r>
              <a:rPr lang="en-US" sz="1800" b="0" dirty="0" smtClean="0">
                <a:latin typeface="Tahoma" pitchFamily="34" charset="0"/>
                <a:ea typeface="Tahoma" pitchFamily="34" charset="0"/>
                <a:cs typeface="Tahoma" pitchFamily="34" charset="0"/>
              </a:rPr>
              <a:t>What </a:t>
            </a:r>
            <a:r>
              <a:rPr lang="en-US" sz="1800" b="0" dirty="0">
                <a:latin typeface="Tahoma" pitchFamily="34" charset="0"/>
                <a:ea typeface="Tahoma" pitchFamily="34" charset="0"/>
                <a:cs typeface="Tahoma" pitchFamily="34" charset="0"/>
              </a:rPr>
              <a:t>if a manager gets a </a:t>
            </a:r>
            <a:r>
              <a:rPr lang="en-US" sz="1800" b="0" dirty="0" smtClean="0">
                <a:latin typeface="Tahoma" pitchFamily="34" charset="0"/>
                <a:ea typeface="Tahoma" pitchFamily="34" charset="0"/>
                <a:cs typeface="Tahoma" pitchFamily="34" charset="0"/>
              </a:rPr>
              <a:t>common budget </a:t>
            </a:r>
            <a:r>
              <a:rPr lang="en-US" sz="1800" b="0" dirty="0">
                <a:latin typeface="Tahoma" pitchFamily="34" charset="0"/>
                <a:ea typeface="Tahoma" pitchFamily="34" charset="0"/>
                <a:cs typeface="Tahoma" pitchFamily="34" charset="0"/>
              </a:rPr>
              <a:t>that </a:t>
            </a:r>
            <a:r>
              <a:rPr lang="en-US" sz="1800" b="0" dirty="0" smtClean="0">
                <a:latin typeface="Tahoma" pitchFamily="34" charset="0"/>
                <a:ea typeface="Tahoma" pitchFamily="34" charset="0"/>
                <a:cs typeface="Tahoma" pitchFamily="34" charset="0"/>
              </a:rPr>
              <a:t>covers all the managed </a:t>
            </a:r>
            <a:r>
              <a:rPr lang="en-US" sz="1800" b="0" dirty="0" err="1">
                <a:latin typeface="Tahoma" pitchFamily="34" charset="0"/>
                <a:ea typeface="Tahoma" pitchFamily="34" charset="0"/>
                <a:cs typeface="Tahoma" pitchFamily="34" charset="0"/>
              </a:rPr>
              <a:t>depts</a:t>
            </a:r>
            <a:r>
              <a:rPr lang="en-US" sz="1800" b="0" dirty="0" smtClean="0">
                <a:latin typeface="Tahoma" pitchFamily="34" charset="0"/>
                <a:ea typeface="Tahoma" pitchFamily="34" charset="0"/>
                <a:cs typeface="Tahoma" pitchFamily="34" charset="0"/>
              </a:rPr>
              <a:t>? (Manages2 relation is for the manager)</a:t>
            </a:r>
          </a:p>
          <a:p>
            <a:pPr indent="0">
              <a:spcBef>
                <a:spcPts val="0"/>
              </a:spcBef>
            </a:pPr>
            <a:endParaRPr lang="en-US" sz="1800" b="0" dirty="0">
              <a:latin typeface="Tahoma" pitchFamily="34" charset="0"/>
              <a:ea typeface="Tahoma" pitchFamily="34" charset="0"/>
              <a:cs typeface="Tahoma" pitchFamily="34" charset="0"/>
            </a:endParaRPr>
          </a:p>
          <a:p>
            <a:pPr indent="0">
              <a:spcBef>
                <a:spcPts val="0"/>
              </a:spcBef>
            </a:pPr>
            <a:endParaRPr lang="en-IN" sz="1800" dirty="0">
              <a:latin typeface="Tahoma" pitchFamily="34" charset="0"/>
              <a:ea typeface="Tahoma" pitchFamily="34" charset="0"/>
              <a:cs typeface="Tahoma" pitchFamily="34" charset="0"/>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31512" y="1600200"/>
            <a:ext cx="4600785" cy="1447800"/>
          </a:xfrm>
          <a:prstGeom prst="rect">
            <a:avLst/>
          </a:prstGeom>
          <a:ln w="25400">
            <a:solidFill>
              <a:schemeClr val="tx1"/>
            </a:solidFill>
          </a:ln>
        </p:spPr>
      </p:pic>
      <p:pic>
        <p:nvPicPr>
          <p:cNvPr id="1741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32915" y="228600"/>
            <a:ext cx="24384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Content Placeholder 4"/>
          <p:cNvSpPr txBox="1">
            <a:spLocks/>
          </p:cNvSpPr>
          <p:nvPr/>
        </p:nvSpPr>
        <p:spPr bwMode="auto">
          <a:xfrm>
            <a:off x="4034405" y="3505200"/>
            <a:ext cx="4693697" cy="21335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ts val="600"/>
              </a:spcAft>
              <a:buFont typeface="Arial" pitchFamily="34" charset="0"/>
              <a:defRPr sz="2000" b="1" kern="1200">
                <a:solidFill>
                  <a:schemeClr val="tx1"/>
                </a:solidFill>
                <a:latin typeface="+mn-lt"/>
                <a:ea typeface="+mn-ea"/>
                <a:cs typeface="+mn-cs"/>
              </a:defRPr>
            </a:lvl1pPr>
            <a:lvl2pPr marL="457200" indent="-182563" algn="l" rtl="0" eaLnBrk="0" fontAlgn="base" hangingPunct="0">
              <a:spcBef>
                <a:spcPct val="20000"/>
              </a:spcBef>
              <a:spcAft>
                <a:spcPct val="0"/>
              </a:spcAft>
              <a:buClr>
                <a:schemeClr val="tx2"/>
              </a:buClr>
              <a:buFont typeface="Arial" pitchFamily="34" charset="0"/>
              <a:buChar char="•"/>
              <a:defRPr sz="20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Font typeface="Arial" pitchFamily="34" charset="0"/>
              <a:buChar char="•"/>
              <a:defRPr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Font typeface="Arial" pitchFamily="34" charset="0"/>
              <a:buChar char="•"/>
              <a:defRPr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Font typeface="Arial" pitchFamily="34" charset="0"/>
              <a:buChar char="•"/>
              <a:defRPr kern="120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a:lstStyle>
          <a:p>
            <a:pPr indent="0">
              <a:spcBef>
                <a:spcPts val="0"/>
              </a:spcBef>
            </a:pPr>
            <a:r>
              <a:rPr lang="en-IN" sz="1600" dirty="0" smtClean="0"/>
              <a:t>Tables:</a:t>
            </a:r>
          </a:p>
          <a:p>
            <a:pPr indent="0">
              <a:spcBef>
                <a:spcPts val="0"/>
              </a:spcBef>
            </a:pPr>
            <a:r>
              <a:rPr lang="en-IN" sz="1600" dirty="0" smtClean="0"/>
              <a:t>manages2(</a:t>
            </a:r>
            <a:r>
              <a:rPr lang="en-IN" sz="1600" u="sng" dirty="0" smtClean="0"/>
              <a:t>did, </a:t>
            </a:r>
            <a:r>
              <a:rPr lang="en-IN" sz="1600" u="sng" dirty="0" err="1" smtClean="0"/>
              <a:t>ssn</a:t>
            </a:r>
            <a:r>
              <a:rPr lang="en-IN" sz="1600" dirty="0" smtClean="0"/>
              <a:t>, since, </a:t>
            </a:r>
            <a:r>
              <a:rPr lang="en-IN" sz="1600" dirty="0" err="1" smtClean="0"/>
              <a:t>dbudget</a:t>
            </a:r>
            <a:r>
              <a:rPr lang="en-IN" sz="1600" dirty="0" smtClean="0"/>
              <a:t>)</a:t>
            </a:r>
          </a:p>
          <a:p>
            <a:pPr indent="0">
              <a:spcBef>
                <a:spcPts val="0"/>
              </a:spcBef>
            </a:pPr>
            <a:r>
              <a:rPr lang="en-IN" sz="1600" dirty="0"/>
              <a:t>	 </a:t>
            </a:r>
            <a:r>
              <a:rPr lang="en-IN" sz="1600" dirty="0" smtClean="0"/>
              <a:t>         d1, 111,            , 100000</a:t>
            </a:r>
          </a:p>
          <a:p>
            <a:pPr indent="0">
              <a:spcBef>
                <a:spcPts val="0"/>
              </a:spcBef>
            </a:pPr>
            <a:r>
              <a:rPr lang="en-IN" sz="1600" dirty="0"/>
              <a:t> </a:t>
            </a:r>
            <a:r>
              <a:rPr lang="en-IN" sz="1600" dirty="0" smtClean="0"/>
              <a:t>                   d2, 111,            , 100000</a:t>
            </a:r>
          </a:p>
          <a:p>
            <a:pPr indent="0">
              <a:spcBef>
                <a:spcPts val="0"/>
              </a:spcBef>
            </a:pPr>
            <a:r>
              <a:rPr lang="en-IN" sz="1600" dirty="0"/>
              <a:t> </a:t>
            </a:r>
            <a:r>
              <a:rPr lang="en-IN" sz="1600" dirty="0" smtClean="0"/>
              <a:t>                   d3, 123,            , 250000</a:t>
            </a:r>
          </a:p>
          <a:p>
            <a:pPr indent="0">
              <a:spcBef>
                <a:spcPts val="0"/>
              </a:spcBef>
            </a:pPr>
            <a:endParaRPr lang="en-IN" sz="1600" dirty="0"/>
          </a:p>
        </p:txBody>
      </p:sp>
    </p:spTree>
    <p:extLst>
      <p:ext uri="{BB962C8B-B14F-4D97-AF65-F5344CB8AC3E}">
        <p14:creationId xmlns:p14="http://schemas.microsoft.com/office/powerpoint/2010/main" val="38115286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04800"/>
            <a:ext cx="6705600" cy="1371600"/>
          </a:xfrm>
        </p:spPr>
        <p:txBody>
          <a:bodyPr>
            <a:normAutofit/>
          </a:bodyPr>
          <a:lstStyle/>
          <a:p>
            <a:r>
              <a:rPr lang="en-IN" sz="3200" dirty="0" smtClean="0"/>
              <a:t>Entity </a:t>
            </a:r>
            <a:r>
              <a:rPr lang="en-IN" sz="3200" i="1" cap="none" dirty="0" smtClean="0"/>
              <a:t>vs.</a:t>
            </a:r>
            <a:r>
              <a:rPr lang="en-IN" sz="3200" dirty="0" smtClean="0"/>
              <a:t> relati0nship</a:t>
            </a:r>
            <a:endParaRPr lang="en-IN" sz="3200" dirty="0"/>
          </a:p>
        </p:txBody>
      </p:sp>
      <p:sp>
        <p:nvSpPr>
          <p:cNvPr id="4" name="Slide Number Placeholder 3"/>
          <p:cNvSpPr>
            <a:spLocks noGrp="1"/>
          </p:cNvSpPr>
          <p:nvPr>
            <p:ph type="sldNum" sz="quarter" idx="12"/>
          </p:nvPr>
        </p:nvSpPr>
        <p:spPr/>
        <p:txBody>
          <a:bodyPr/>
          <a:lstStyle/>
          <a:p>
            <a:pPr>
              <a:defRPr/>
            </a:pPr>
            <a:fld id="{C11D7420-7627-40E2-8915-B8E4ABF3F024}" type="slidenum">
              <a:rPr lang="en-US" smtClean="0"/>
              <a:pPr>
                <a:defRPr/>
              </a:pPr>
              <a:t>47</a:t>
            </a:fld>
            <a:endParaRPr lang="en-US"/>
          </a:p>
        </p:txBody>
      </p:sp>
      <p:sp>
        <p:nvSpPr>
          <p:cNvPr id="5" name="Content Placeholder 4"/>
          <p:cNvSpPr>
            <a:spLocks noGrp="1"/>
          </p:cNvSpPr>
          <p:nvPr>
            <p:ph idx="1"/>
          </p:nvPr>
        </p:nvSpPr>
        <p:spPr>
          <a:xfrm>
            <a:off x="-228600" y="1371600"/>
            <a:ext cx="3124200" cy="3733800"/>
          </a:xfrm>
        </p:spPr>
        <p:txBody>
          <a:bodyPr/>
          <a:lstStyle/>
          <a:p>
            <a:pPr marL="628650" indent="-285750">
              <a:spcBef>
                <a:spcPts val="0"/>
              </a:spcBef>
              <a:buFont typeface="Wingdings" pitchFamily="2" charset="2"/>
              <a:buChar char="Ø"/>
            </a:pPr>
            <a:r>
              <a:rPr lang="en-US" sz="1600" b="0" dirty="0" smtClean="0"/>
              <a:t>What if a manager gets a common budget that covers all the managed </a:t>
            </a:r>
            <a:r>
              <a:rPr lang="en-US" sz="1600" b="0" dirty="0" err="1" smtClean="0"/>
              <a:t>depts</a:t>
            </a:r>
            <a:r>
              <a:rPr lang="en-US" sz="1600" b="0" dirty="0" smtClean="0"/>
              <a:t>? (Manages2 relation is for the manager)</a:t>
            </a:r>
          </a:p>
          <a:p>
            <a:pPr marL="742950" lvl="1" indent="-285750">
              <a:spcBef>
                <a:spcPts val="0"/>
              </a:spcBef>
              <a:buSzPct val="75000"/>
              <a:buFont typeface="Wingdings" pitchFamily="2" charset="2"/>
              <a:buChar char="Ø"/>
            </a:pPr>
            <a:r>
              <a:rPr lang="en-US" sz="1600" dirty="0" smtClean="0">
                <a:solidFill>
                  <a:schemeClr val="accent2"/>
                </a:solidFill>
              </a:rPr>
              <a:t>Redundancy: </a:t>
            </a:r>
            <a:r>
              <a:rPr lang="en-US" sz="1600" i="1" dirty="0" err="1" smtClean="0"/>
              <a:t>dbudget</a:t>
            </a:r>
            <a:r>
              <a:rPr lang="en-US" sz="1600" i="1" dirty="0" smtClean="0"/>
              <a:t> </a:t>
            </a:r>
            <a:r>
              <a:rPr lang="en-US" sz="1600" dirty="0" smtClean="0"/>
              <a:t>stored for each </a:t>
            </a:r>
            <a:r>
              <a:rPr lang="en-US" sz="1600" dirty="0" err="1" smtClean="0"/>
              <a:t>dept</a:t>
            </a:r>
            <a:r>
              <a:rPr lang="en-US" sz="1600" dirty="0" smtClean="0"/>
              <a:t> managed by manager.</a:t>
            </a:r>
          </a:p>
          <a:p>
            <a:pPr marL="742950" lvl="1" indent="-285750">
              <a:spcBef>
                <a:spcPts val="0"/>
              </a:spcBef>
              <a:buSzPct val="75000"/>
              <a:buFont typeface="Wingdings" pitchFamily="2" charset="2"/>
              <a:buChar char="Ø"/>
            </a:pPr>
            <a:r>
              <a:rPr lang="en-US" sz="1600" dirty="0" smtClean="0">
                <a:solidFill>
                  <a:schemeClr val="accent2"/>
                </a:solidFill>
              </a:rPr>
              <a:t>Misleading:</a:t>
            </a:r>
            <a:r>
              <a:rPr lang="en-US" sz="1600" dirty="0" smtClean="0"/>
              <a:t> Suggests </a:t>
            </a:r>
            <a:r>
              <a:rPr lang="en-US" sz="1600" i="1" dirty="0" err="1" smtClean="0"/>
              <a:t>dbudget</a:t>
            </a:r>
            <a:r>
              <a:rPr lang="en-US" sz="1600" dirty="0" smtClean="0"/>
              <a:t> associated with department-</a:t>
            </a:r>
            <a:r>
              <a:rPr lang="en-US" sz="1600" dirty="0" err="1" smtClean="0"/>
              <a:t>mgr</a:t>
            </a:r>
            <a:r>
              <a:rPr lang="en-US" sz="1600" dirty="0" smtClean="0"/>
              <a:t> combination.</a:t>
            </a:r>
          </a:p>
          <a:p>
            <a:pPr indent="0">
              <a:spcBef>
                <a:spcPts val="0"/>
              </a:spcBef>
            </a:pPr>
            <a:endParaRPr lang="en-IN" sz="1600"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55834" y="3429000"/>
            <a:ext cx="5814564" cy="2781541"/>
          </a:xfrm>
          <a:prstGeom prst="rect">
            <a:avLst/>
          </a:prstGeom>
          <a:ln w="25400">
            <a:solidFill>
              <a:schemeClr val="tx1"/>
            </a:solidFill>
          </a:ln>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31512" y="1524000"/>
            <a:ext cx="4600785" cy="1447800"/>
          </a:xfrm>
          <a:prstGeom prst="rect">
            <a:avLst/>
          </a:prstGeom>
          <a:ln w="25400">
            <a:solidFill>
              <a:schemeClr val="tx1"/>
            </a:solidFill>
          </a:ln>
        </p:spPr>
      </p:pic>
      <p:pic>
        <p:nvPicPr>
          <p:cNvPr id="17410"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432915" y="228600"/>
            <a:ext cx="24384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773875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9" name="Rectangle 2"/>
          <p:cNvSpPr>
            <a:spLocks noGrp="1" noChangeArrowheads="1"/>
          </p:cNvSpPr>
          <p:nvPr>
            <p:ph type="title"/>
          </p:nvPr>
        </p:nvSpPr>
        <p:spPr>
          <a:xfrm>
            <a:off x="289560" y="381000"/>
            <a:ext cx="8534400" cy="762000"/>
          </a:xfrm>
        </p:spPr>
        <p:txBody>
          <a:bodyPr lIns="92075" tIns="46038" rIns="92075" bIns="46038" anchor="ctr">
            <a:noAutofit/>
          </a:bodyPr>
          <a:lstStyle/>
          <a:p>
            <a:pPr eaLnBrk="1" fontAlgn="auto" hangingPunct="1">
              <a:spcAft>
                <a:spcPts val="0"/>
              </a:spcAft>
              <a:defRPr/>
            </a:pPr>
            <a:r>
              <a:rPr lang="en-US" sz="3200" dirty="0" smtClean="0"/>
              <a:t>E-R to tables (strong)</a:t>
            </a:r>
          </a:p>
        </p:txBody>
      </p:sp>
      <p:sp>
        <p:nvSpPr>
          <p:cNvPr id="36869"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800">
                <a:solidFill>
                  <a:schemeClr val="tx1"/>
                </a:solidFill>
                <a:latin typeface="Tahoma" pitchFamily="34" charset="0"/>
              </a:defRPr>
            </a:lvl1pPr>
            <a:lvl2pPr marL="742950" indent="-285750" eaLnBrk="0" hangingPunct="0">
              <a:defRPr sz="2800">
                <a:solidFill>
                  <a:schemeClr val="tx1"/>
                </a:solidFill>
                <a:latin typeface="Tahoma" pitchFamily="34" charset="0"/>
              </a:defRPr>
            </a:lvl2pPr>
            <a:lvl3pPr marL="1143000" indent="-228600" eaLnBrk="0" hangingPunct="0">
              <a:defRPr sz="2800">
                <a:solidFill>
                  <a:schemeClr val="tx1"/>
                </a:solidFill>
                <a:latin typeface="Tahoma" pitchFamily="34" charset="0"/>
              </a:defRPr>
            </a:lvl3pPr>
            <a:lvl4pPr marL="1600200" indent="-228600" eaLnBrk="0" hangingPunct="0">
              <a:defRPr sz="2800">
                <a:solidFill>
                  <a:schemeClr val="tx1"/>
                </a:solidFill>
                <a:latin typeface="Tahoma" pitchFamily="34" charset="0"/>
              </a:defRPr>
            </a:lvl4pPr>
            <a:lvl5pPr marL="2057400" indent="-228600" eaLnBrk="0" hangingPunct="0">
              <a:defRPr sz="2800">
                <a:solidFill>
                  <a:schemeClr val="tx1"/>
                </a:solidFill>
                <a:latin typeface="Tahoma" pitchFamily="34" charset="0"/>
              </a:defRPr>
            </a:lvl5pPr>
            <a:lvl6pPr marL="2514600" indent="-228600" eaLnBrk="0" fontAlgn="base" hangingPunct="0">
              <a:spcBef>
                <a:spcPct val="0"/>
              </a:spcBef>
              <a:spcAft>
                <a:spcPct val="0"/>
              </a:spcAft>
              <a:defRPr sz="2800">
                <a:solidFill>
                  <a:schemeClr val="tx1"/>
                </a:solidFill>
                <a:latin typeface="Tahoma" pitchFamily="34" charset="0"/>
              </a:defRPr>
            </a:lvl6pPr>
            <a:lvl7pPr marL="2971800" indent="-228600" eaLnBrk="0" fontAlgn="base" hangingPunct="0">
              <a:spcBef>
                <a:spcPct val="0"/>
              </a:spcBef>
              <a:spcAft>
                <a:spcPct val="0"/>
              </a:spcAft>
              <a:defRPr sz="2800">
                <a:solidFill>
                  <a:schemeClr val="tx1"/>
                </a:solidFill>
                <a:latin typeface="Tahoma" pitchFamily="34" charset="0"/>
              </a:defRPr>
            </a:lvl7pPr>
            <a:lvl8pPr marL="3429000" indent="-228600" eaLnBrk="0" fontAlgn="base" hangingPunct="0">
              <a:spcBef>
                <a:spcPct val="0"/>
              </a:spcBef>
              <a:spcAft>
                <a:spcPct val="0"/>
              </a:spcAft>
              <a:defRPr sz="2800">
                <a:solidFill>
                  <a:schemeClr val="tx1"/>
                </a:solidFill>
                <a:latin typeface="Tahoma" pitchFamily="34" charset="0"/>
              </a:defRPr>
            </a:lvl8pPr>
            <a:lvl9pPr marL="3886200" indent="-228600" eaLnBrk="0" fontAlgn="base" hangingPunct="0">
              <a:spcBef>
                <a:spcPct val="0"/>
              </a:spcBef>
              <a:spcAft>
                <a:spcPct val="0"/>
              </a:spcAft>
              <a:defRPr sz="2800">
                <a:solidFill>
                  <a:schemeClr val="tx1"/>
                </a:solidFill>
                <a:latin typeface="Tahoma" pitchFamily="34" charset="0"/>
              </a:defRPr>
            </a:lvl9pPr>
          </a:lstStyle>
          <a:p>
            <a:pPr eaLnBrk="1" hangingPunct="1"/>
            <a:fld id="{1F5346E2-B92B-41A7-AC33-5C33F172C852}" type="slidenum">
              <a:rPr lang="en-US" sz="2400" smtClean="0">
                <a:solidFill>
                  <a:schemeClr val="tx2"/>
                </a:solidFill>
              </a:rPr>
              <a:pPr eaLnBrk="1" hangingPunct="1"/>
              <a:t>48</a:t>
            </a:fld>
            <a:endParaRPr lang="en-US" sz="2400" smtClean="0">
              <a:solidFill>
                <a:schemeClr val="tx2"/>
              </a:solidFill>
            </a:endParaRPr>
          </a:p>
        </p:txBody>
      </p:sp>
      <p:sp>
        <p:nvSpPr>
          <p:cNvPr id="2" name="Content Placeholder 1"/>
          <p:cNvSpPr>
            <a:spLocks noGrp="1"/>
          </p:cNvSpPr>
          <p:nvPr>
            <p:ph idx="1"/>
          </p:nvPr>
        </p:nvSpPr>
        <p:spPr>
          <a:xfrm>
            <a:off x="304800" y="1524000"/>
            <a:ext cx="3810000" cy="5105400"/>
          </a:xfrm>
        </p:spPr>
        <p:txBody>
          <a:bodyPr/>
          <a:lstStyle/>
          <a:p>
            <a:pPr indent="-270000">
              <a:spcBef>
                <a:spcPts val="0"/>
              </a:spcBef>
              <a:spcAft>
                <a:spcPts val="0"/>
              </a:spcAft>
              <a:buFont typeface="Wingdings" pitchFamily="2" charset="2"/>
              <a:buChar char="Ø"/>
            </a:pPr>
            <a:r>
              <a:rPr lang="en-IN" sz="1800" b="0" dirty="0" smtClean="0"/>
              <a:t>Converting Strong entity types:</a:t>
            </a:r>
          </a:p>
          <a:p>
            <a:pPr lvl="1" indent="-270000">
              <a:spcBef>
                <a:spcPts val="0"/>
              </a:spcBef>
              <a:spcAft>
                <a:spcPts val="0"/>
              </a:spcAft>
              <a:buFont typeface="Wingdings" pitchFamily="2" charset="2"/>
              <a:buChar char="§"/>
            </a:pPr>
            <a:r>
              <a:rPr lang="en-IN" sz="1800" b="0" dirty="0" smtClean="0"/>
              <a:t>Each </a:t>
            </a:r>
            <a:r>
              <a:rPr lang="en-IN" sz="1800" dirty="0"/>
              <a:t>entity type </a:t>
            </a:r>
            <a:r>
              <a:rPr lang="en-IN" sz="1800" b="0" dirty="0"/>
              <a:t>becomes a </a:t>
            </a:r>
            <a:r>
              <a:rPr lang="en-IN" sz="1800" dirty="0" smtClean="0"/>
              <a:t>table (</a:t>
            </a:r>
            <a:r>
              <a:rPr lang="en-IN" sz="1800" dirty="0" smtClean="0">
                <a:solidFill>
                  <a:srgbClr val="00B050"/>
                </a:solidFill>
              </a:rPr>
              <a:t>Person</a:t>
            </a:r>
            <a:r>
              <a:rPr lang="en-IN" sz="1800" dirty="0" smtClean="0"/>
              <a:t>)</a:t>
            </a:r>
          </a:p>
          <a:p>
            <a:pPr lvl="1" indent="-270000">
              <a:spcBef>
                <a:spcPts val="0"/>
              </a:spcBef>
              <a:spcAft>
                <a:spcPts val="0"/>
              </a:spcAft>
              <a:buFont typeface="Wingdings" pitchFamily="2" charset="2"/>
              <a:buChar char="§"/>
            </a:pPr>
            <a:r>
              <a:rPr lang="en-IN" sz="1800" dirty="0" smtClean="0"/>
              <a:t>E</a:t>
            </a:r>
            <a:r>
              <a:rPr lang="en-IN" sz="1800" b="0" dirty="0" smtClean="0"/>
              <a:t>ach </a:t>
            </a:r>
            <a:r>
              <a:rPr lang="en-IN" sz="1800" dirty="0"/>
              <a:t>single-valued attribute </a:t>
            </a:r>
            <a:r>
              <a:rPr lang="en-IN" sz="1800" b="0" dirty="0"/>
              <a:t>becomes a </a:t>
            </a:r>
            <a:r>
              <a:rPr lang="en-IN" sz="1800" dirty="0" smtClean="0"/>
              <a:t>column (</a:t>
            </a:r>
            <a:r>
              <a:rPr lang="en-IN" sz="1800" dirty="0" smtClean="0">
                <a:solidFill>
                  <a:srgbClr val="00B050"/>
                </a:solidFill>
              </a:rPr>
              <a:t>SSN, Address, Birthdate</a:t>
            </a:r>
            <a:r>
              <a:rPr lang="en-IN" sz="1800" dirty="0" smtClean="0"/>
              <a:t>)</a:t>
            </a:r>
          </a:p>
          <a:p>
            <a:pPr lvl="1" indent="-270000">
              <a:spcBef>
                <a:spcPts val="0"/>
              </a:spcBef>
              <a:spcAft>
                <a:spcPts val="0"/>
              </a:spcAft>
              <a:buFont typeface="Wingdings" pitchFamily="2" charset="2"/>
              <a:buChar char="§"/>
            </a:pPr>
            <a:r>
              <a:rPr lang="en-IN" sz="1800" dirty="0" smtClean="0"/>
              <a:t>Derived </a:t>
            </a:r>
            <a:r>
              <a:rPr lang="en-IN" sz="1800" dirty="0"/>
              <a:t>attributes </a:t>
            </a:r>
            <a:r>
              <a:rPr lang="en-IN" sz="1800" b="0" dirty="0"/>
              <a:t>are </a:t>
            </a:r>
            <a:r>
              <a:rPr lang="en-IN" sz="1800" dirty="0" smtClean="0"/>
              <a:t>ignored (</a:t>
            </a:r>
            <a:r>
              <a:rPr lang="en-IN" sz="1800" dirty="0" smtClean="0">
                <a:solidFill>
                  <a:srgbClr val="00B050"/>
                </a:solidFill>
              </a:rPr>
              <a:t>Age</a:t>
            </a:r>
            <a:r>
              <a:rPr lang="en-IN" sz="1800" dirty="0" smtClean="0"/>
              <a:t>)</a:t>
            </a:r>
          </a:p>
          <a:p>
            <a:pPr lvl="1" indent="-270000">
              <a:spcBef>
                <a:spcPts val="0"/>
              </a:spcBef>
              <a:spcAft>
                <a:spcPts val="0"/>
              </a:spcAft>
              <a:buFont typeface="Wingdings" pitchFamily="2" charset="2"/>
              <a:buChar char="§"/>
            </a:pPr>
            <a:r>
              <a:rPr lang="en-IN" sz="1800" dirty="0" smtClean="0"/>
              <a:t>Composite </a:t>
            </a:r>
            <a:r>
              <a:rPr lang="en-IN" sz="1800" dirty="0"/>
              <a:t>attributes </a:t>
            </a:r>
            <a:r>
              <a:rPr lang="en-IN" sz="1800" b="0" dirty="0"/>
              <a:t>are represented by </a:t>
            </a:r>
            <a:r>
              <a:rPr lang="en-IN" sz="1800" dirty="0" smtClean="0"/>
              <a:t>components (</a:t>
            </a:r>
            <a:r>
              <a:rPr lang="en-IN" sz="1800" dirty="0" smtClean="0">
                <a:solidFill>
                  <a:srgbClr val="00B050"/>
                </a:solidFill>
              </a:rPr>
              <a:t>First, Last</a:t>
            </a:r>
            <a:r>
              <a:rPr lang="en-IN" sz="1800" dirty="0" smtClean="0"/>
              <a:t>)</a:t>
            </a:r>
          </a:p>
          <a:p>
            <a:pPr lvl="1" indent="-270000">
              <a:spcBef>
                <a:spcPts val="0"/>
              </a:spcBef>
              <a:spcAft>
                <a:spcPts val="0"/>
              </a:spcAft>
              <a:buFont typeface="Wingdings" pitchFamily="2" charset="2"/>
              <a:buChar char="§"/>
            </a:pPr>
            <a:r>
              <a:rPr lang="en-IN" sz="1800" dirty="0" smtClean="0"/>
              <a:t>Multi-valued </a:t>
            </a:r>
            <a:r>
              <a:rPr lang="en-IN" sz="1800" dirty="0"/>
              <a:t>attributes </a:t>
            </a:r>
            <a:r>
              <a:rPr lang="en-IN" sz="1800" b="0" dirty="0"/>
              <a:t>are represented by a </a:t>
            </a:r>
            <a:r>
              <a:rPr lang="en-IN" sz="1800" dirty="0"/>
              <a:t>separate </a:t>
            </a:r>
            <a:r>
              <a:rPr lang="en-IN" sz="1800" dirty="0" smtClean="0"/>
              <a:t>table (</a:t>
            </a:r>
            <a:r>
              <a:rPr lang="en-IN" sz="1800" dirty="0" smtClean="0">
                <a:solidFill>
                  <a:srgbClr val="00B050"/>
                </a:solidFill>
              </a:rPr>
              <a:t>Hobbies</a:t>
            </a:r>
            <a:r>
              <a:rPr lang="en-IN" sz="1800" dirty="0" smtClean="0"/>
              <a:t>)</a:t>
            </a:r>
          </a:p>
          <a:p>
            <a:pPr lvl="1" indent="-270000">
              <a:spcBef>
                <a:spcPts val="0"/>
              </a:spcBef>
              <a:spcAft>
                <a:spcPts val="0"/>
              </a:spcAft>
              <a:buFont typeface="Wingdings" pitchFamily="2" charset="2"/>
              <a:buChar char="§"/>
            </a:pPr>
            <a:r>
              <a:rPr lang="en-IN" sz="1800" b="0" dirty="0" smtClean="0"/>
              <a:t>The </a:t>
            </a:r>
            <a:r>
              <a:rPr lang="en-IN" sz="1800" dirty="0"/>
              <a:t>key attribute </a:t>
            </a:r>
            <a:r>
              <a:rPr lang="en-IN" sz="1800" b="0" dirty="0"/>
              <a:t>of the </a:t>
            </a:r>
            <a:r>
              <a:rPr lang="en-IN" sz="1800" b="0" dirty="0" smtClean="0"/>
              <a:t>entity </a:t>
            </a:r>
            <a:r>
              <a:rPr lang="en-IN" sz="1800" b="0" dirty="0"/>
              <a:t>type becomes the </a:t>
            </a:r>
            <a:r>
              <a:rPr lang="en-IN" sz="1800" dirty="0"/>
              <a:t>primary key </a:t>
            </a:r>
            <a:r>
              <a:rPr lang="en-IN" sz="1800" b="0" dirty="0"/>
              <a:t>of the table</a:t>
            </a:r>
            <a:r>
              <a:rPr lang="en-IN" sz="1800" dirty="0"/>
              <a:t> </a:t>
            </a:r>
            <a:r>
              <a:rPr lang="en-IN" sz="1800" dirty="0" smtClean="0"/>
              <a:t>(</a:t>
            </a:r>
            <a:r>
              <a:rPr lang="en-IN" sz="1800" dirty="0" smtClean="0">
                <a:solidFill>
                  <a:srgbClr val="00B050"/>
                </a:solidFill>
              </a:rPr>
              <a:t>SSN</a:t>
            </a:r>
            <a:r>
              <a:rPr lang="en-IN" sz="1800" dirty="0" smtClean="0"/>
              <a:t>)</a:t>
            </a:r>
            <a:r>
              <a:rPr lang="en-IN" sz="1800" dirty="0"/>
              <a:t/>
            </a:r>
            <a:br>
              <a:rPr lang="en-IN" sz="1800" dirty="0"/>
            </a:br>
            <a:endParaRPr lang="en-IN" sz="1800" dirty="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05223" y="1356360"/>
            <a:ext cx="3755375" cy="2057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3" name="Table 2"/>
          <p:cNvGraphicFramePr>
            <a:graphicFrameLocks noGrp="1"/>
          </p:cNvGraphicFramePr>
          <p:nvPr>
            <p:extLst>
              <p:ext uri="{D42A27DB-BD31-4B8C-83A1-F6EECF244321}">
                <p14:modId xmlns:p14="http://schemas.microsoft.com/office/powerpoint/2010/main" val="3909213887"/>
              </p:ext>
            </p:extLst>
          </p:nvPr>
        </p:nvGraphicFramePr>
        <p:xfrm>
          <a:off x="4419600" y="3786664"/>
          <a:ext cx="4419600" cy="1219200"/>
        </p:xfrm>
        <a:graphic>
          <a:graphicData uri="http://schemas.openxmlformats.org/drawingml/2006/table">
            <a:tbl>
              <a:tblPr firstRow="1" bandRow="1">
                <a:tableStyleId>{616DA210-FB5B-4158-B5E0-FEB733F419BA}</a:tableStyleId>
              </a:tblPr>
              <a:tblGrid>
                <a:gridCol w="883920"/>
                <a:gridCol w="883920"/>
                <a:gridCol w="883920"/>
                <a:gridCol w="883920"/>
                <a:gridCol w="883920"/>
              </a:tblGrid>
              <a:tr h="304800">
                <a:tc>
                  <a:txBody>
                    <a:bodyPr/>
                    <a:lstStyle/>
                    <a:p>
                      <a:r>
                        <a:rPr lang="en-IN" sz="1200" u="sng" dirty="0" smtClean="0"/>
                        <a:t>SSN</a:t>
                      </a:r>
                      <a:endParaRPr lang="en-IN" sz="1200" u="sng" dirty="0"/>
                    </a:p>
                  </a:txBody>
                  <a:tcPr/>
                </a:tc>
                <a:tc>
                  <a:txBody>
                    <a:bodyPr/>
                    <a:lstStyle/>
                    <a:p>
                      <a:r>
                        <a:rPr lang="en-IN" sz="1200" dirty="0" err="1" smtClean="0"/>
                        <a:t>Fname</a:t>
                      </a:r>
                      <a:endParaRPr lang="en-IN" sz="1200" dirty="0"/>
                    </a:p>
                  </a:txBody>
                  <a:tcPr/>
                </a:tc>
                <a:tc>
                  <a:txBody>
                    <a:bodyPr/>
                    <a:lstStyle/>
                    <a:p>
                      <a:r>
                        <a:rPr lang="en-IN" sz="1200" dirty="0" err="1" smtClean="0"/>
                        <a:t>Lname</a:t>
                      </a:r>
                      <a:endParaRPr lang="en-IN" sz="1200" dirty="0"/>
                    </a:p>
                  </a:txBody>
                  <a:tcPr/>
                </a:tc>
                <a:tc>
                  <a:txBody>
                    <a:bodyPr/>
                    <a:lstStyle/>
                    <a:p>
                      <a:r>
                        <a:rPr lang="en-IN" sz="1200" dirty="0" smtClean="0"/>
                        <a:t>Address</a:t>
                      </a:r>
                      <a:endParaRPr lang="en-IN" sz="1200" dirty="0"/>
                    </a:p>
                  </a:txBody>
                  <a:tcPr/>
                </a:tc>
                <a:tc>
                  <a:txBody>
                    <a:bodyPr/>
                    <a:lstStyle/>
                    <a:p>
                      <a:r>
                        <a:rPr lang="en-IN" sz="1200" dirty="0" smtClean="0"/>
                        <a:t>Birthdate</a:t>
                      </a:r>
                      <a:endParaRPr lang="en-IN" sz="1200" dirty="0"/>
                    </a:p>
                  </a:txBody>
                  <a:tcPr/>
                </a:tc>
              </a:tr>
              <a:tr h="304800">
                <a:tc>
                  <a:txBody>
                    <a:bodyPr/>
                    <a:lstStyle/>
                    <a:p>
                      <a:r>
                        <a:rPr lang="en-IN" sz="1200" dirty="0" smtClean="0"/>
                        <a:t>111</a:t>
                      </a:r>
                      <a:endParaRPr lang="en-IN" sz="1200" dirty="0"/>
                    </a:p>
                  </a:txBody>
                  <a:tcPr/>
                </a:tc>
                <a:tc>
                  <a:txBody>
                    <a:bodyPr/>
                    <a:lstStyle/>
                    <a:p>
                      <a:r>
                        <a:rPr lang="en-IN" sz="1200" dirty="0" smtClean="0"/>
                        <a:t>Bill</a:t>
                      </a:r>
                      <a:endParaRPr lang="en-IN" sz="1200" dirty="0"/>
                    </a:p>
                  </a:txBody>
                  <a:tcPr/>
                </a:tc>
                <a:tc>
                  <a:txBody>
                    <a:bodyPr/>
                    <a:lstStyle/>
                    <a:p>
                      <a:r>
                        <a:rPr lang="en-IN" sz="1200" dirty="0" smtClean="0"/>
                        <a:t>Clinton</a:t>
                      </a:r>
                      <a:endParaRPr lang="en-IN" sz="1200" dirty="0"/>
                    </a:p>
                  </a:txBody>
                  <a:tcPr/>
                </a:tc>
                <a:tc>
                  <a:txBody>
                    <a:bodyPr/>
                    <a:lstStyle/>
                    <a:p>
                      <a:r>
                        <a:rPr lang="en-IN" sz="1200" dirty="0" smtClean="0"/>
                        <a:t>LA</a:t>
                      </a:r>
                      <a:endParaRPr lang="en-IN" sz="1200" dirty="0"/>
                    </a:p>
                  </a:txBody>
                  <a:tcPr/>
                </a:tc>
                <a:tc>
                  <a:txBody>
                    <a:bodyPr/>
                    <a:lstStyle/>
                    <a:p>
                      <a:r>
                        <a:rPr lang="en-IN" sz="1200" dirty="0" smtClean="0"/>
                        <a:t>12/12/64</a:t>
                      </a:r>
                      <a:endParaRPr lang="en-IN" sz="1200" dirty="0"/>
                    </a:p>
                  </a:txBody>
                  <a:tcPr/>
                </a:tc>
              </a:tr>
              <a:tr h="304800">
                <a:tc>
                  <a:txBody>
                    <a:bodyPr/>
                    <a:lstStyle/>
                    <a:p>
                      <a:r>
                        <a:rPr lang="en-IN" sz="1200" dirty="0" smtClean="0"/>
                        <a:t>112</a:t>
                      </a:r>
                      <a:endParaRPr lang="en-IN" sz="1200" dirty="0"/>
                    </a:p>
                  </a:txBody>
                  <a:tcPr/>
                </a:tc>
                <a:tc>
                  <a:txBody>
                    <a:bodyPr/>
                    <a:lstStyle/>
                    <a:p>
                      <a:r>
                        <a:rPr lang="en-IN" sz="1200" dirty="0" smtClean="0"/>
                        <a:t>Angelina</a:t>
                      </a:r>
                      <a:endParaRPr lang="en-IN" sz="1200" dirty="0"/>
                    </a:p>
                  </a:txBody>
                  <a:tcPr/>
                </a:tc>
                <a:tc>
                  <a:txBody>
                    <a:bodyPr/>
                    <a:lstStyle/>
                    <a:p>
                      <a:r>
                        <a:rPr lang="en-IN" sz="1200" dirty="0" smtClean="0"/>
                        <a:t>Jolie</a:t>
                      </a:r>
                      <a:endParaRPr lang="en-IN" sz="1200" dirty="0"/>
                    </a:p>
                  </a:txBody>
                  <a:tcPr/>
                </a:tc>
                <a:tc>
                  <a:txBody>
                    <a:bodyPr/>
                    <a:lstStyle/>
                    <a:p>
                      <a:r>
                        <a:rPr lang="en-IN" sz="1200" dirty="0" smtClean="0"/>
                        <a:t>NY</a:t>
                      </a:r>
                      <a:endParaRPr lang="en-IN" sz="1200" dirty="0"/>
                    </a:p>
                  </a:txBody>
                  <a:tcPr/>
                </a:tc>
                <a:tc>
                  <a:txBody>
                    <a:bodyPr/>
                    <a:lstStyle/>
                    <a:p>
                      <a:r>
                        <a:rPr lang="en-IN" sz="1200" dirty="0" smtClean="0"/>
                        <a:t>06/10/68</a:t>
                      </a:r>
                      <a:endParaRPr lang="en-IN" sz="1200" dirty="0"/>
                    </a:p>
                  </a:txBody>
                  <a:tcPr/>
                </a:tc>
              </a:tr>
              <a:tr h="304800">
                <a:tc>
                  <a:txBody>
                    <a:bodyPr/>
                    <a:lstStyle/>
                    <a:p>
                      <a:r>
                        <a:rPr lang="en-IN" sz="1200" dirty="0" smtClean="0"/>
                        <a:t>…</a:t>
                      </a:r>
                      <a:endParaRPr lang="en-IN" sz="1200" dirty="0"/>
                    </a:p>
                  </a:txBody>
                  <a:tcPr/>
                </a:tc>
                <a:tc>
                  <a:txBody>
                    <a:bodyPr/>
                    <a:lstStyle/>
                    <a:p>
                      <a:endParaRPr lang="en-IN" sz="1200" dirty="0"/>
                    </a:p>
                  </a:txBody>
                  <a:tcPr/>
                </a:tc>
                <a:tc>
                  <a:txBody>
                    <a:bodyPr/>
                    <a:lstStyle/>
                    <a:p>
                      <a:endParaRPr lang="en-IN" sz="1200" dirty="0"/>
                    </a:p>
                  </a:txBody>
                  <a:tcPr/>
                </a:tc>
                <a:tc>
                  <a:txBody>
                    <a:bodyPr/>
                    <a:lstStyle/>
                    <a:p>
                      <a:endParaRPr lang="en-IN" sz="1200" dirty="0"/>
                    </a:p>
                  </a:txBody>
                  <a:tcPr/>
                </a:tc>
                <a:tc>
                  <a:txBody>
                    <a:bodyPr/>
                    <a:lstStyle/>
                    <a:p>
                      <a:endParaRPr lang="en-IN" sz="1200" dirty="0"/>
                    </a:p>
                  </a:txBody>
                  <a:tcPr/>
                </a:tc>
              </a:tr>
            </a:tbl>
          </a:graphicData>
        </a:graphic>
      </p:graphicFrame>
      <p:sp>
        <p:nvSpPr>
          <p:cNvPr id="4" name="TextBox 3"/>
          <p:cNvSpPr txBox="1"/>
          <p:nvPr/>
        </p:nvSpPr>
        <p:spPr>
          <a:xfrm>
            <a:off x="4332827" y="3413760"/>
            <a:ext cx="982961" cy="369332"/>
          </a:xfrm>
          <a:prstGeom prst="rect">
            <a:avLst/>
          </a:prstGeom>
          <a:noFill/>
        </p:spPr>
        <p:txBody>
          <a:bodyPr wrap="none" rtlCol="0">
            <a:spAutoFit/>
          </a:bodyPr>
          <a:lstStyle/>
          <a:p>
            <a:r>
              <a:rPr lang="en-IN" sz="1800" b="1" dirty="0" smtClean="0"/>
              <a:t>Person</a:t>
            </a:r>
            <a:endParaRPr lang="en-IN" sz="1800" b="1" dirty="0"/>
          </a:p>
        </p:txBody>
      </p:sp>
      <p:graphicFrame>
        <p:nvGraphicFramePr>
          <p:cNvPr id="11" name="Table 10"/>
          <p:cNvGraphicFramePr>
            <a:graphicFrameLocks noGrp="1"/>
          </p:cNvGraphicFramePr>
          <p:nvPr>
            <p:extLst>
              <p:ext uri="{D42A27DB-BD31-4B8C-83A1-F6EECF244321}">
                <p14:modId xmlns:p14="http://schemas.microsoft.com/office/powerpoint/2010/main" val="2007606022"/>
              </p:ext>
            </p:extLst>
          </p:nvPr>
        </p:nvGraphicFramePr>
        <p:xfrm>
          <a:off x="4377365" y="5361331"/>
          <a:ext cx="1767840" cy="1250632"/>
        </p:xfrm>
        <a:graphic>
          <a:graphicData uri="http://schemas.openxmlformats.org/drawingml/2006/table">
            <a:tbl>
              <a:tblPr firstRow="1" bandRow="1">
                <a:tableStyleId>{616DA210-FB5B-4158-B5E0-FEB733F419BA}</a:tableStyleId>
              </a:tblPr>
              <a:tblGrid>
                <a:gridCol w="883920"/>
                <a:gridCol w="883920"/>
              </a:tblGrid>
              <a:tr h="312658">
                <a:tc>
                  <a:txBody>
                    <a:bodyPr/>
                    <a:lstStyle/>
                    <a:p>
                      <a:r>
                        <a:rPr lang="en-IN" sz="1200" u="none" dirty="0" smtClean="0"/>
                        <a:t>SSN</a:t>
                      </a:r>
                      <a:endParaRPr lang="en-IN" sz="1200" u="none" dirty="0"/>
                    </a:p>
                  </a:txBody>
                  <a:tcPr/>
                </a:tc>
                <a:tc>
                  <a:txBody>
                    <a:bodyPr/>
                    <a:lstStyle/>
                    <a:p>
                      <a:r>
                        <a:rPr lang="en-IN" sz="1200" u="none" dirty="0" smtClean="0"/>
                        <a:t>Hobby</a:t>
                      </a:r>
                      <a:endParaRPr lang="en-IN" sz="1200" u="none" dirty="0"/>
                    </a:p>
                  </a:txBody>
                  <a:tcPr/>
                </a:tc>
              </a:tr>
              <a:tr h="312658">
                <a:tc>
                  <a:txBody>
                    <a:bodyPr/>
                    <a:lstStyle/>
                    <a:p>
                      <a:r>
                        <a:rPr lang="en-IN" sz="1200" dirty="0" smtClean="0"/>
                        <a:t>111</a:t>
                      </a:r>
                      <a:endParaRPr lang="en-IN" sz="1200" dirty="0"/>
                    </a:p>
                  </a:txBody>
                  <a:tcPr/>
                </a:tc>
                <a:tc>
                  <a:txBody>
                    <a:bodyPr/>
                    <a:lstStyle/>
                    <a:p>
                      <a:r>
                        <a:rPr lang="en-IN" sz="1200" dirty="0" smtClean="0"/>
                        <a:t>Reading</a:t>
                      </a:r>
                      <a:endParaRPr lang="en-IN" sz="1200" dirty="0"/>
                    </a:p>
                  </a:txBody>
                  <a:tcPr/>
                </a:tc>
              </a:tr>
              <a:tr h="312658">
                <a:tc>
                  <a:txBody>
                    <a:bodyPr/>
                    <a:lstStyle/>
                    <a:p>
                      <a:r>
                        <a:rPr lang="en-IN" sz="1200" dirty="0" smtClean="0"/>
                        <a:t>111</a:t>
                      </a:r>
                      <a:endParaRPr lang="en-IN" sz="1200" dirty="0"/>
                    </a:p>
                  </a:txBody>
                  <a:tcPr/>
                </a:tc>
                <a:tc>
                  <a:txBody>
                    <a:bodyPr/>
                    <a:lstStyle/>
                    <a:p>
                      <a:r>
                        <a:rPr lang="en-IN" sz="1200" dirty="0" smtClean="0"/>
                        <a:t>Hiking</a:t>
                      </a:r>
                      <a:endParaRPr lang="en-IN" sz="1200" dirty="0"/>
                    </a:p>
                  </a:txBody>
                  <a:tcPr/>
                </a:tc>
              </a:tr>
              <a:tr h="312658">
                <a:tc>
                  <a:txBody>
                    <a:bodyPr/>
                    <a:lstStyle/>
                    <a:p>
                      <a:r>
                        <a:rPr lang="en-IN" sz="1200" dirty="0" smtClean="0"/>
                        <a:t>112</a:t>
                      </a:r>
                      <a:endParaRPr lang="en-IN" sz="1200" dirty="0"/>
                    </a:p>
                  </a:txBody>
                  <a:tcPr/>
                </a:tc>
                <a:tc>
                  <a:txBody>
                    <a:bodyPr/>
                    <a:lstStyle/>
                    <a:p>
                      <a:r>
                        <a:rPr lang="en-IN" sz="1200" dirty="0" smtClean="0"/>
                        <a:t>cooking</a:t>
                      </a:r>
                      <a:endParaRPr lang="en-IN" sz="1200" dirty="0"/>
                    </a:p>
                  </a:txBody>
                  <a:tcPr/>
                </a:tc>
              </a:tr>
            </a:tbl>
          </a:graphicData>
        </a:graphic>
      </p:graphicFrame>
      <p:sp>
        <p:nvSpPr>
          <p:cNvPr id="13" name="TextBox 12"/>
          <p:cNvSpPr txBox="1"/>
          <p:nvPr/>
        </p:nvSpPr>
        <p:spPr>
          <a:xfrm>
            <a:off x="4332826" y="4957622"/>
            <a:ext cx="928459" cy="369332"/>
          </a:xfrm>
          <a:prstGeom prst="rect">
            <a:avLst/>
          </a:prstGeom>
          <a:noFill/>
        </p:spPr>
        <p:txBody>
          <a:bodyPr wrap="none" rtlCol="0">
            <a:spAutoFit/>
          </a:bodyPr>
          <a:lstStyle/>
          <a:p>
            <a:r>
              <a:rPr lang="en-IN" sz="1800" b="1" dirty="0"/>
              <a:t>H</a:t>
            </a:r>
            <a:r>
              <a:rPr lang="en-IN" sz="1800" b="1" dirty="0" smtClean="0"/>
              <a:t>obby</a:t>
            </a:r>
            <a:endParaRPr lang="en-IN" sz="1800" b="1" dirty="0"/>
          </a:p>
        </p:txBody>
      </p:sp>
      <p:sp>
        <p:nvSpPr>
          <p:cNvPr id="5" name="TextBox 4"/>
          <p:cNvSpPr txBox="1"/>
          <p:nvPr/>
        </p:nvSpPr>
        <p:spPr>
          <a:xfrm>
            <a:off x="6477000" y="5531168"/>
            <a:ext cx="2382383" cy="646331"/>
          </a:xfrm>
          <a:prstGeom prst="rect">
            <a:avLst/>
          </a:prstGeom>
          <a:noFill/>
        </p:spPr>
        <p:txBody>
          <a:bodyPr wrap="none" rtlCol="0">
            <a:spAutoFit/>
          </a:bodyPr>
          <a:lstStyle/>
          <a:p>
            <a:r>
              <a:rPr lang="en-IN" sz="1800" b="1" dirty="0" smtClean="0"/>
              <a:t>SSN – </a:t>
            </a:r>
            <a:r>
              <a:rPr lang="en-IN" sz="1800" b="1" dirty="0" err="1" smtClean="0"/>
              <a:t>Fk</a:t>
            </a:r>
            <a:r>
              <a:rPr lang="en-IN" sz="1800" b="1" dirty="0" smtClean="0"/>
              <a:t> to Person</a:t>
            </a:r>
          </a:p>
          <a:p>
            <a:r>
              <a:rPr lang="en-IN" sz="1800" b="1" dirty="0" err="1" smtClean="0"/>
              <a:t>SSN+Hobby</a:t>
            </a:r>
            <a:r>
              <a:rPr lang="en-IN" sz="1800" b="1" dirty="0" smtClean="0"/>
              <a:t> – </a:t>
            </a:r>
            <a:r>
              <a:rPr lang="en-IN" sz="1800" b="1" dirty="0" err="1" smtClean="0"/>
              <a:t>Pk</a:t>
            </a:r>
            <a:r>
              <a:rPr lang="en-IN" sz="1800" b="1" dirty="0" smtClean="0"/>
              <a:t> </a:t>
            </a:r>
            <a:endParaRPr lang="en-IN" sz="1800" b="1" dirty="0"/>
          </a:p>
        </p:txBody>
      </p:sp>
      <p:pic>
        <p:nvPicPr>
          <p:cNvPr id="18434"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68191" y="152400"/>
            <a:ext cx="984815" cy="1066800"/>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7" name="Straight Connector 6"/>
          <p:cNvCxnSpPr/>
          <p:nvPr/>
        </p:nvCxnSpPr>
        <p:spPr>
          <a:xfrm>
            <a:off x="4495800" y="5620603"/>
            <a:ext cx="1371600" cy="0"/>
          </a:xfrm>
          <a:prstGeom prst="line">
            <a:avLst/>
          </a:prstGeom>
          <a:ln w="25400">
            <a:solidFill>
              <a:srgbClr val="05070B"/>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5"/>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3" grpId="0"/>
      <p:bldP spid="5"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9" name="Rectangle 2"/>
          <p:cNvSpPr>
            <a:spLocks noGrp="1" noChangeArrowheads="1"/>
          </p:cNvSpPr>
          <p:nvPr>
            <p:ph type="title"/>
          </p:nvPr>
        </p:nvSpPr>
        <p:spPr>
          <a:xfrm>
            <a:off x="289560" y="381000"/>
            <a:ext cx="8534400" cy="762000"/>
          </a:xfrm>
        </p:spPr>
        <p:txBody>
          <a:bodyPr lIns="92075" tIns="46038" rIns="92075" bIns="46038" anchor="ctr">
            <a:noAutofit/>
          </a:bodyPr>
          <a:lstStyle/>
          <a:p>
            <a:pPr eaLnBrk="1" fontAlgn="auto" hangingPunct="1">
              <a:spcAft>
                <a:spcPts val="0"/>
              </a:spcAft>
              <a:defRPr/>
            </a:pPr>
            <a:r>
              <a:rPr lang="en-US" sz="3200" dirty="0" smtClean="0"/>
              <a:t>E-R to tables (weak)</a:t>
            </a:r>
          </a:p>
        </p:txBody>
      </p:sp>
      <p:sp>
        <p:nvSpPr>
          <p:cNvPr id="36869"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800">
                <a:solidFill>
                  <a:schemeClr val="tx1"/>
                </a:solidFill>
                <a:latin typeface="Tahoma" pitchFamily="34" charset="0"/>
              </a:defRPr>
            </a:lvl1pPr>
            <a:lvl2pPr marL="742950" indent="-285750" eaLnBrk="0" hangingPunct="0">
              <a:defRPr sz="2800">
                <a:solidFill>
                  <a:schemeClr val="tx1"/>
                </a:solidFill>
                <a:latin typeface="Tahoma" pitchFamily="34" charset="0"/>
              </a:defRPr>
            </a:lvl2pPr>
            <a:lvl3pPr marL="1143000" indent="-228600" eaLnBrk="0" hangingPunct="0">
              <a:defRPr sz="2800">
                <a:solidFill>
                  <a:schemeClr val="tx1"/>
                </a:solidFill>
                <a:latin typeface="Tahoma" pitchFamily="34" charset="0"/>
              </a:defRPr>
            </a:lvl3pPr>
            <a:lvl4pPr marL="1600200" indent="-228600" eaLnBrk="0" hangingPunct="0">
              <a:defRPr sz="2800">
                <a:solidFill>
                  <a:schemeClr val="tx1"/>
                </a:solidFill>
                <a:latin typeface="Tahoma" pitchFamily="34" charset="0"/>
              </a:defRPr>
            </a:lvl4pPr>
            <a:lvl5pPr marL="2057400" indent="-228600" eaLnBrk="0" hangingPunct="0">
              <a:defRPr sz="2800">
                <a:solidFill>
                  <a:schemeClr val="tx1"/>
                </a:solidFill>
                <a:latin typeface="Tahoma" pitchFamily="34" charset="0"/>
              </a:defRPr>
            </a:lvl5pPr>
            <a:lvl6pPr marL="2514600" indent="-228600" eaLnBrk="0" fontAlgn="base" hangingPunct="0">
              <a:spcBef>
                <a:spcPct val="0"/>
              </a:spcBef>
              <a:spcAft>
                <a:spcPct val="0"/>
              </a:spcAft>
              <a:defRPr sz="2800">
                <a:solidFill>
                  <a:schemeClr val="tx1"/>
                </a:solidFill>
                <a:latin typeface="Tahoma" pitchFamily="34" charset="0"/>
              </a:defRPr>
            </a:lvl6pPr>
            <a:lvl7pPr marL="2971800" indent="-228600" eaLnBrk="0" fontAlgn="base" hangingPunct="0">
              <a:spcBef>
                <a:spcPct val="0"/>
              </a:spcBef>
              <a:spcAft>
                <a:spcPct val="0"/>
              </a:spcAft>
              <a:defRPr sz="2800">
                <a:solidFill>
                  <a:schemeClr val="tx1"/>
                </a:solidFill>
                <a:latin typeface="Tahoma" pitchFamily="34" charset="0"/>
              </a:defRPr>
            </a:lvl7pPr>
            <a:lvl8pPr marL="3429000" indent="-228600" eaLnBrk="0" fontAlgn="base" hangingPunct="0">
              <a:spcBef>
                <a:spcPct val="0"/>
              </a:spcBef>
              <a:spcAft>
                <a:spcPct val="0"/>
              </a:spcAft>
              <a:defRPr sz="2800">
                <a:solidFill>
                  <a:schemeClr val="tx1"/>
                </a:solidFill>
                <a:latin typeface="Tahoma" pitchFamily="34" charset="0"/>
              </a:defRPr>
            </a:lvl8pPr>
            <a:lvl9pPr marL="3886200" indent="-228600" eaLnBrk="0" fontAlgn="base" hangingPunct="0">
              <a:spcBef>
                <a:spcPct val="0"/>
              </a:spcBef>
              <a:spcAft>
                <a:spcPct val="0"/>
              </a:spcAft>
              <a:defRPr sz="2800">
                <a:solidFill>
                  <a:schemeClr val="tx1"/>
                </a:solidFill>
                <a:latin typeface="Tahoma" pitchFamily="34" charset="0"/>
              </a:defRPr>
            </a:lvl9pPr>
          </a:lstStyle>
          <a:p>
            <a:pPr eaLnBrk="1" hangingPunct="1"/>
            <a:fld id="{1F5346E2-B92B-41A7-AC33-5C33F172C852}" type="slidenum">
              <a:rPr lang="en-US" sz="2400" smtClean="0">
                <a:solidFill>
                  <a:schemeClr val="tx2"/>
                </a:solidFill>
              </a:rPr>
              <a:pPr eaLnBrk="1" hangingPunct="1"/>
              <a:t>49</a:t>
            </a:fld>
            <a:endParaRPr lang="en-US" sz="2400" smtClean="0">
              <a:solidFill>
                <a:schemeClr val="tx2"/>
              </a:solidFill>
            </a:endParaRPr>
          </a:p>
        </p:txBody>
      </p:sp>
      <p:sp>
        <p:nvSpPr>
          <p:cNvPr id="2" name="Content Placeholder 1"/>
          <p:cNvSpPr>
            <a:spLocks noGrp="1"/>
          </p:cNvSpPr>
          <p:nvPr>
            <p:ph idx="1"/>
          </p:nvPr>
        </p:nvSpPr>
        <p:spPr>
          <a:xfrm>
            <a:off x="381000" y="1371600"/>
            <a:ext cx="3124200" cy="5257800"/>
          </a:xfrm>
        </p:spPr>
        <p:txBody>
          <a:bodyPr/>
          <a:lstStyle/>
          <a:p>
            <a:pPr>
              <a:spcBef>
                <a:spcPts val="0"/>
              </a:spcBef>
              <a:spcAft>
                <a:spcPts val="0"/>
              </a:spcAft>
              <a:buFont typeface="Wingdings" pitchFamily="2" charset="2"/>
              <a:buChar char="Ø"/>
            </a:pPr>
            <a:r>
              <a:rPr lang="en-IN" sz="1800" b="0" dirty="0"/>
              <a:t>Converting weak entity </a:t>
            </a:r>
            <a:r>
              <a:rPr lang="en-IN" sz="1800" b="0" dirty="0" smtClean="0"/>
              <a:t>types:</a:t>
            </a:r>
          </a:p>
          <a:p>
            <a:pPr lvl="1">
              <a:spcBef>
                <a:spcPts val="0"/>
              </a:spcBef>
              <a:spcAft>
                <a:spcPts val="0"/>
              </a:spcAft>
              <a:buFont typeface="Wingdings" pitchFamily="2" charset="2"/>
              <a:buChar char="§"/>
            </a:pPr>
            <a:r>
              <a:rPr lang="en-IN" sz="1800" b="0" dirty="0" smtClean="0"/>
              <a:t>Weak </a:t>
            </a:r>
            <a:r>
              <a:rPr lang="en-IN" sz="1800" b="0" dirty="0"/>
              <a:t>entity types are </a:t>
            </a:r>
            <a:r>
              <a:rPr lang="en-IN" sz="1800" b="0" dirty="0" smtClean="0"/>
              <a:t>converted into </a:t>
            </a:r>
            <a:r>
              <a:rPr lang="en-IN" sz="1800" b="0" dirty="0"/>
              <a:t>a table of their own, with </a:t>
            </a:r>
            <a:r>
              <a:rPr lang="en-IN" sz="1800" b="0" dirty="0" smtClean="0"/>
              <a:t>the primary </a:t>
            </a:r>
            <a:r>
              <a:rPr lang="en-IN" sz="1800" b="0" dirty="0"/>
              <a:t>key of the strong </a:t>
            </a:r>
            <a:r>
              <a:rPr lang="en-IN" sz="1800" b="0" dirty="0" smtClean="0"/>
              <a:t>entity acting </a:t>
            </a:r>
            <a:r>
              <a:rPr lang="en-IN" sz="1800" b="0" dirty="0"/>
              <a:t>as a foreign key in the </a:t>
            </a:r>
            <a:r>
              <a:rPr lang="en-IN" sz="1800" b="0" dirty="0" smtClean="0"/>
              <a:t>table.</a:t>
            </a:r>
          </a:p>
          <a:p>
            <a:pPr lvl="1">
              <a:spcBef>
                <a:spcPts val="0"/>
              </a:spcBef>
              <a:spcAft>
                <a:spcPts val="0"/>
              </a:spcAft>
              <a:buFont typeface="Wingdings" pitchFamily="2" charset="2"/>
              <a:buChar char="§"/>
            </a:pPr>
            <a:endParaRPr lang="en-IN" sz="1800" b="0" dirty="0" smtClean="0"/>
          </a:p>
          <a:p>
            <a:pPr lvl="1">
              <a:spcBef>
                <a:spcPts val="0"/>
              </a:spcBef>
              <a:spcAft>
                <a:spcPts val="0"/>
              </a:spcAft>
              <a:buFont typeface="Wingdings" pitchFamily="2" charset="2"/>
              <a:buChar char="§"/>
            </a:pPr>
            <a:r>
              <a:rPr lang="en-IN" sz="1800" b="0" dirty="0" smtClean="0"/>
              <a:t>This </a:t>
            </a:r>
            <a:r>
              <a:rPr lang="en-IN" sz="1800" b="0" dirty="0"/>
              <a:t>foreign key along with the </a:t>
            </a:r>
            <a:r>
              <a:rPr lang="en-IN" sz="1800" b="0" dirty="0" smtClean="0"/>
              <a:t>discriminator of </a:t>
            </a:r>
            <a:r>
              <a:rPr lang="en-IN" sz="1800" b="0" dirty="0"/>
              <a:t>the weak entity form </a:t>
            </a:r>
            <a:r>
              <a:rPr lang="en-IN" sz="1800" b="0" dirty="0" smtClean="0"/>
              <a:t>the composite </a:t>
            </a:r>
            <a:r>
              <a:rPr lang="en-IN" sz="1800" b="0" dirty="0"/>
              <a:t>primary key of this table</a:t>
            </a:r>
            <a:r>
              <a:rPr lang="en-IN" sz="1800" dirty="0"/>
              <a:t> </a:t>
            </a:r>
            <a:endParaRPr lang="en-IN" sz="1800" dirty="0" smtClean="0"/>
          </a:p>
          <a:p>
            <a:pPr lvl="1">
              <a:spcBef>
                <a:spcPts val="0"/>
              </a:spcBef>
              <a:spcAft>
                <a:spcPts val="0"/>
              </a:spcAft>
              <a:buFont typeface="Wingdings" pitchFamily="2" charset="2"/>
              <a:buChar char="§"/>
            </a:pPr>
            <a:endParaRPr lang="en-IN" sz="1800" dirty="0" smtClean="0"/>
          </a:p>
          <a:p>
            <a:pPr lvl="1">
              <a:spcBef>
                <a:spcPts val="0"/>
              </a:spcBef>
              <a:spcAft>
                <a:spcPts val="0"/>
              </a:spcAft>
              <a:buFont typeface="Wingdings" pitchFamily="2" charset="2"/>
              <a:buChar char="§"/>
            </a:pPr>
            <a:r>
              <a:rPr lang="en-IN" sz="1800" dirty="0" err="1" smtClean="0"/>
              <a:t>Payment_number</a:t>
            </a:r>
            <a:r>
              <a:rPr lang="en-IN" sz="1800" dirty="0" smtClean="0"/>
              <a:t> is the discriminator.</a:t>
            </a:r>
            <a:r>
              <a:rPr lang="en-IN" sz="1800" dirty="0"/>
              <a:t/>
            </a:r>
            <a:br>
              <a:rPr lang="en-IN" sz="1800" dirty="0"/>
            </a:br>
            <a:endParaRPr lang="en-IN" sz="1800" dirty="0"/>
          </a:p>
        </p:txBody>
      </p:sp>
      <p:graphicFrame>
        <p:nvGraphicFramePr>
          <p:cNvPr id="3" name="Table 2"/>
          <p:cNvGraphicFramePr>
            <a:graphicFrameLocks noGrp="1"/>
          </p:cNvGraphicFramePr>
          <p:nvPr>
            <p:extLst>
              <p:ext uri="{D42A27DB-BD31-4B8C-83A1-F6EECF244321}">
                <p14:modId xmlns:p14="http://schemas.microsoft.com/office/powerpoint/2010/main" val="633769122"/>
              </p:ext>
            </p:extLst>
          </p:nvPr>
        </p:nvGraphicFramePr>
        <p:xfrm>
          <a:off x="4006218" y="3272552"/>
          <a:ext cx="3762039" cy="1295401"/>
        </p:xfrm>
        <a:graphic>
          <a:graphicData uri="http://schemas.openxmlformats.org/drawingml/2006/table">
            <a:tbl>
              <a:tblPr firstRow="1" bandRow="1">
                <a:tableStyleId>{616DA210-FB5B-4158-B5E0-FEB733F419BA}</a:tableStyleId>
              </a:tblPr>
              <a:tblGrid>
                <a:gridCol w="1254013"/>
                <a:gridCol w="1254013"/>
                <a:gridCol w="1254013"/>
              </a:tblGrid>
              <a:tr h="462643">
                <a:tc>
                  <a:txBody>
                    <a:bodyPr/>
                    <a:lstStyle/>
                    <a:p>
                      <a:pPr algn="ctr"/>
                      <a:r>
                        <a:rPr lang="en-IN" sz="1200" u="sng" dirty="0" err="1" smtClean="0"/>
                        <a:t>Loan_number</a:t>
                      </a:r>
                      <a:endParaRPr lang="en-IN" sz="1200" u="sng" dirty="0"/>
                    </a:p>
                  </a:txBody>
                  <a:tcPr/>
                </a:tc>
                <a:tc>
                  <a:txBody>
                    <a:bodyPr/>
                    <a:lstStyle/>
                    <a:p>
                      <a:pPr algn="ctr"/>
                      <a:r>
                        <a:rPr lang="en-IN" sz="1200" dirty="0" smtClean="0"/>
                        <a:t>Name</a:t>
                      </a:r>
                      <a:endParaRPr lang="en-IN" sz="1200" dirty="0"/>
                    </a:p>
                  </a:txBody>
                  <a:tcPr/>
                </a:tc>
                <a:tc>
                  <a:txBody>
                    <a:bodyPr/>
                    <a:lstStyle/>
                    <a:p>
                      <a:pPr algn="ctr"/>
                      <a:r>
                        <a:rPr lang="en-IN" sz="1200" dirty="0" smtClean="0"/>
                        <a:t>Amount</a:t>
                      </a:r>
                      <a:endParaRPr lang="en-IN" sz="1200" dirty="0"/>
                    </a:p>
                  </a:txBody>
                  <a:tcPr/>
                </a:tc>
              </a:tr>
              <a:tr h="277586">
                <a:tc>
                  <a:txBody>
                    <a:bodyPr/>
                    <a:lstStyle/>
                    <a:p>
                      <a:r>
                        <a:rPr lang="en-IN" sz="1200" dirty="0" smtClean="0"/>
                        <a:t>111</a:t>
                      </a:r>
                      <a:endParaRPr lang="en-IN" sz="1200" dirty="0"/>
                    </a:p>
                  </a:txBody>
                  <a:tcPr/>
                </a:tc>
                <a:tc>
                  <a:txBody>
                    <a:bodyPr/>
                    <a:lstStyle/>
                    <a:p>
                      <a:r>
                        <a:rPr lang="en-IN" sz="1200" dirty="0" smtClean="0"/>
                        <a:t>Bill</a:t>
                      </a:r>
                      <a:endParaRPr lang="en-IN" sz="1200" dirty="0"/>
                    </a:p>
                  </a:txBody>
                  <a:tcPr/>
                </a:tc>
                <a:tc>
                  <a:txBody>
                    <a:bodyPr/>
                    <a:lstStyle/>
                    <a:p>
                      <a:r>
                        <a:rPr lang="en-IN" sz="1200" dirty="0" smtClean="0"/>
                        <a:t>100000</a:t>
                      </a:r>
                      <a:endParaRPr lang="en-IN" sz="1200" dirty="0"/>
                    </a:p>
                  </a:txBody>
                  <a:tcPr/>
                </a:tc>
              </a:tr>
              <a:tr h="277586">
                <a:tc>
                  <a:txBody>
                    <a:bodyPr/>
                    <a:lstStyle/>
                    <a:p>
                      <a:r>
                        <a:rPr lang="en-IN" sz="1200" dirty="0" smtClean="0"/>
                        <a:t>112</a:t>
                      </a:r>
                      <a:endParaRPr lang="en-IN" sz="1200" dirty="0"/>
                    </a:p>
                  </a:txBody>
                  <a:tcPr/>
                </a:tc>
                <a:tc>
                  <a:txBody>
                    <a:bodyPr/>
                    <a:lstStyle/>
                    <a:p>
                      <a:r>
                        <a:rPr lang="en-IN" sz="1200" dirty="0" smtClean="0"/>
                        <a:t>Angelina</a:t>
                      </a:r>
                      <a:endParaRPr lang="en-IN" sz="1200" dirty="0"/>
                    </a:p>
                  </a:txBody>
                  <a:tcPr/>
                </a:tc>
                <a:tc>
                  <a:txBody>
                    <a:bodyPr/>
                    <a:lstStyle/>
                    <a:p>
                      <a:r>
                        <a:rPr lang="en-IN" sz="1200" dirty="0" smtClean="0"/>
                        <a:t>350000</a:t>
                      </a:r>
                      <a:endParaRPr lang="en-IN" sz="1200" dirty="0"/>
                    </a:p>
                  </a:txBody>
                  <a:tcPr/>
                </a:tc>
              </a:tr>
              <a:tr h="277586">
                <a:tc>
                  <a:txBody>
                    <a:bodyPr/>
                    <a:lstStyle/>
                    <a:p>
                      <a:r>
                        <a:rPr lang="en-IN" sz="1200" dirty="0" smtClean="0"/>
                        <a:t>…</a:t>
                      </a:r>
                      <a:endParaRPr lang="en-IN" sz="1200" dirty="0"/>
                    </a:p>
                  </a:txBody>
                  <a:tcPr/>
                </a:tc>
                <a:tc>
                  <a:txBody>
                    <a:bodyPr/>
                    <a:lstStyle/>
                    <a:p>
                      <a:endParaRPr lang="en-IN" sz="1200" dirty="0"/>
                    </a:p>
                  </a:txBody>
                  <a:tcPr/>
                </a:tc>
                <a:tc>
                  <a:txBody>
                    <a:bodyPr/>
                    <a:lstStyle/>
                    <a:p>
                      <a:endParaRPr lang="en-IN" sz="1200" dirty="0"/>
                    </a:p>
                  </a:txBody>
                  <a:tcPr/>
                </a:tc>
              </a:tr>
            </a:tbl>
          </a:graphicData>
        </a:graphic>
      </p:graphicFrame>
      <p:sp>
        <p:nvSpPr>
          <p:cNvPr id="4" name="TextBox 3"/>
          <p:cNvSpPr txBox="1"/>
          <p:nvPr/>
        </p:nvSpPr>
        <p:spPr>
          <a:xfrm>
            <a:off x="3962400" y="2895600"/>
            <a:ext cx="966931" cy="369332"/>
          </a:xfrm>
          <a:prstGeom prst="rect">
            <a:avLst/>
          </a:prstGeom>
          <a:noFill/>
        </p:spPr>
        <p:txBody>
          <a:bodyPr wrap="none" rtlCol="0">
            <a:spAutoFit/>
          </a:bodyPr>
          <a:lstStyle/>
          <a:p>
            <a:r>
              <a:rPr lang="en-IN" sz="1800" b="1" dirty="0"/>
              <a:t>O</a:t>
            </a:r>
            <a:r>
              <a:rPr lang="en-IN" sz="1800" b="1" dirty="0" smtClean="0"/>
              <a:t>fficer</a:t>
            </a:r>
            <a:endParaRPr lang="en-IN" sz="1800" b="1" dirty="0"/>
          </a:p>
        </p:txBody>
      </p:sp>
      <p:graphicFrame>
        <p:nvGraphicFramePr>
          <p:cNvPr id="11" name="Table 10"/>
          <p:cNvGraphicFramePr>
            <a:graphicFrameLocks noGrp="1"/>
          </p:cNvGraphicFramePr>
          <p:nvPr>
            <p:extLst>
              <p:ext uri="{D42A27DB-BD31-4B8C-83A1-F6EECF244321}">
                <p14:modId xmlns:p14="http://schemas.microsoft.com/office/powerpoint/2010/main" val="1973281975"/>
              </p:ext>
            </p:extLst>
          </p:nvPr>
        </p:nvGraphicFramePr>
        <p:xfrm>
          <a:off x="3946151" y="5108972"/>
          <a:ext cx="4359649" cy="1583055"/>
        </p:xfrm>
        <a:graphic>
          <a:graphicData uri="http://schemas.openxmlformats.org/drawingml/2006/table">
            <a:tbl>
              <a:tblPr firstRow="1" bandRow="1">
                <a:tableStyleId>{616DA210-FB5B-4158-B5E0-FEB733F419BA}</a:tableStyleId>
              </a:tblPr>
              <a:tblGrid>
                <a:gridCol w="1347694"/>
                <a:gridCol w="1411755"/>
                <a:gridCol w="838200"/>
                <a:gridCol w="762000"/>
              </a:tblGrid>
              <a:tr h="485775">
                <a:tc>
                  <a:txBody>
                    <a:bodyPr/>
                    <a:lstStyle/>
                    <a:p>
                      <a:pPr algn="ctr"/>
                      <a:r>
                        <a:rPr lang="en-IN" sz="1100" u="none" dirty="0" err="1" smtClean="0"/>
                        <a:t>Loan_number</a:t>
                      </a:r>
                      <a:endParaRPr lang="en-IN" sz="1100" u="none" dirty="0"/>
                    </a:p>
                  </a:txBody>
                  <a:tcPr/>
                </a:tc>
                <a:tc>
                  <a:txBody>
                    <a:bodyPr/>
                    <a:lstStyle/>
                    <a:p>
                      <a:pPr algn="ctr"/>
                      <a:r>
                        <a:rPr lang="en-IN" sz="1100" u="none" dirty="0" err="1" smtClean="0"/>
                        <a:t>Payment_number</a:t>
                      </a:r>
                      <a:endParaRPr lang="en-IN" sz="1100" u="none" dirty="0"/>
                    </a:p>
                  </a:txBody>
                  <a:tcPr/>
                </a:tc>
                <a:tc>
                  <a:txBody>
                    <a:bodyPr/>
                    <a:lstStyle/>
                    <a:p>
                      <a:pPr algn="ctr"/>
                      <a:r>
                        <a:rPr lang="en-IN" sz="1100" u="none" dirty="0" smtClean="0"/>
                        <a:t>Date</a:t>
                      </a:r>
                      <a:endParaRPr lang="en-IN" sz="1100" u="none" dirty="0"/>
                    </a:p>
                  </a:txBody>
                  <a:tcPr/>
                </a:tc>
                <a:tc>
                  <a:txBody>
                    <a:bodyPr/>
                    <a:lstStyle/>
                    <a:p>
                      <a:pPr algn="ctr"/>
                      <a:r>
                        <a:rPr lang="en-IN" sz="1100" u="none" dirty="0" err="1" smtClean="0"/>
                        <a:t>Amt</a:t>
                      </a:r>
                      <a:endParaRPr lang="en-IN" sz="1100" u="none" dirty="0"/>
                    </a:p>
                  </a:txBody>
                  <a:tcPr/>
                </a:tc>
              </a:tr>
              <a:tr h="269875">
                <a:tc>
                  <a:txBody>
                    <a:bodyPr/>
                    <a:lstStyle/>
                    <a:p>
                      <a:pPr algn="ctr"/>
                      <a:r>
                        <a:rPr lang="en-IN" sz="1200" dirty="0" smtClean="0"/>
                        <a:t>111</a:t>
                      </a:r>
                      <a:endParaRPr lang="en-IN" sz="1200" dirty="0"/>
                    </a:p>
                  </a:txBody>
                  <a:tcPr/>
                </a:tc>
                <a:tc>
                  <a:txBody>
                    <a:bodyPr/>
                    <a:lstStyle/>
                    <a:p>
                      <a:pPr algn="ctr"/>
                      <a:r>
                        <a:rPr lang="en-IN" sz="1200" dirty="0" smtClean="0"/>
                        <a:t>1</a:t>
                      </a:r>
                      <a:endParaRPr lang="en-IN" sz="1200" dirty="0"/>
                    </a:p>
                  </a:txBody>
                  <a:tcPr/>
                </a:tc>
                <a:tc>
                  <a:txBody>
                    <a:bodyPr/>
                    <a:lstStyle/>
                    <a:p>
                      <a:pPr algn="ctr"/>
                      <a:r>
                        <a:rPr lang="en-IN" sz="1200" dirty="0" smtClean="0"/>
                        <a:t>1/1/20</a:t>
                      </a:r>
                      <a:endParaRPr lang="en-IN" sz="1200" dirty="0"/>
                    </a:p>
                  </a:txBody>
                  <a:tcPr/>
                </a:tc>
                <a:tc>
                  <a:txBody>
                    <a:bodyPr/>
                    <a:lstStyle/>
                    <a:p>
                      <a:pPr algn="ctr"/>
                      <a:r>
                        <a:rPr lang="en-IN" sz="1200" dirty="0" smtClean="0"/>
                        <a:t>1500</a:t>
                      </a:r>
                      <a:endParaRPr lang="en-IN" sz="1200" dirty="0"/>
                    </a:p>
                  </a:txBody>
                  <a:tcPr/>
                </a:tc>
              </a:tr>
              <a:tr h="269875">
                <a:tc>
                  <a:txBody>
                    <a:bodyPr/>
                    <a:lstStyle/>
                    <a:p>
                      <a:pPr algn="ctr"/>
                      <a:r>
                        <a:rPr lang="en-IN" sz="1200" dirty="0" smtClean="0"/>
                        <a:t>111</a:t>
                      </a:r>
                      <a:endParaRPr lang="en-IN" sz="1200" dirty="0"/>
                    </a:p>
                  </a:txBody>
                  <a:tcPr/>
                </a:tc>
                <a:tc>
                  <a:txBody>
                    <a:bodyPr/>
                    <a:lstStyle/>
                    <a:p>
                      <a:pPr algn="ctr"/>
                      <a:r>
                        <a:rPr lang="en-IN" sz="1200" dirty="0" smtClean="0"/>
                        <a:t>2</a:t>
                      </a:r>
                      <a:endParaRPr lang="en-IN" sz="1200" dirty="0"/>
                    </a:p>
                  </a:txBody>
                  <a:tcPr/>
                </a:tc>
                <a:tc>
                  <a:txBody>
                    <a:bodyPr/>
                    <a:lstStyle/>
                    <a:p>
                      <a:pPr algn="ctr"/>
                      <a:r>
                        <a:rPr lang="en-IN" sz="1200" dirty="0" smtClean="0"/>
                        <a:t>1/2/20</a:t>
                      </a:r>
                      <a:endParaRPr lang="en-IN" sz="1200" dirty="0"/>
                    </a:p>
                  </a:txBody>
                  <a:tcPr/>
                </a:tc>
                <a:tc>
                  <a:txBody>
                    <a:bodyPr/>
                    <a:lstStyle/>
                    <a:p>
                      <a:pPr algn="ctr"/>
                      <a:r>
                        <a:rPr lang="en-IN" sz="1200" dirty="0" smtClean="0"/>
                        <a:t>1500</a:t>
                      </a:r>
                      <a:endParaRPr lang="en-IN" sz="1200" dirty="0"/>
                    </a:p>
                  </a:txBody>
                  <a:tcPr/>
                </a:tc>
              </a:tr>
              <a:tr h="269875">
                <a:tc>
                  <a:txBody>
                    <a:bodyPr/>
                    <a:lstStyle/>
                    <a:p>
                      <a:pPr algn="ctr"/>
                      <a:r>
                        <a:rPr lang="en-IN" sz="1200" dirty="0" smtClean="0"/>
                        <a:t>112</a:t>
                      </a:r>
                      <a:endParaRPr lang="en-IN" sz="1200" dirty="0"/>
                    </a:p>
                  </a:txBody>
                  <a:tcPr/>
                </a:tc>
                <a:tc>
                  <a:txBody>
                    <a:bodyPr/>
                    <a:lstStyle/>
                    <a:p>
                      <a:pPr algn="ctr"/>
                      <a:r>
                        <a:rPr lang="en-IN" sz="1200" dirty="0" smtClean="0"/>
                        <a:t>1</a:t>
                      </a:r>
                      <a:endParaRPr lang="en-IN" sz="1200" dirty="0"/>
                    </a:p>
                  </a:txBody>
                  <a:tcPr/>
                </a:tc>
                <a:tc>
                  <a:txBody>
                    <a:bodyPr/>
                    <a:lstStyle/>
                    <a:p>
                      <a:pPr algn="ctr"/>
                      <a:r>
                        <a:rPr lang="en-IN" sz="1200" dirty="0" smtClean="0"/>
                        <a:t>5/6/21</a:t>
                      </a:r>
                      <a:endParaRPr lang="en-IN" sz="1200" dirty="0"/>
                    </a:p>
                  </a:txBody>
                  <a:tcPr/>
                </a:tc>
                <a:tc>
                  <a:txBody>
                    <a:bodyPr/>
                    <a:lstStyle/>
                    <a:p>
                      <a:pPr algn="ctr"/>
                      <a:r>
                        <a:rPr lang="en-IN" sz="1200" dirty="0" smtClean="0"/>
                        <a:t>500</a:t>
                      </a:r>
                      <a:endParaRPr lang="en-IN" sz="1200" dirty="0"/>
                    </a:p>
                  </a:txBody>
                  <a:tcPr/>
                </a:tc>
              </a:tr>
              <a:tr h="269875">
                <a:tc>
                  <a:txBody>
                    <a:bodyPr/>
                    <a:lstStyle/>
                    <a:p>
                      <a:pPr algn="ctr"/>
                      <a:r>
                        <a:rPr lang="en-IN" sz="1200" dirty="0" smtClean="0"/>
                        <a:t>112</a:t>
                      </a:r>
                      <a:endParaRPr lang="en-IN" sz="1200" dirty="0"/>
                    </a:p>
                  </a:txBody>
                  <a:tcPr/>
                </a:tc>
                <a:tc>
                  <a:txBody>
                    <a:bodyPr/>
                    <a:lstStyle/>
                    <a:p>
                      <a:pPr algn="ctr"/>
                      <a:r>
                        <a:rPr lang="en-IN" sz="1200" dirty="0" smtClean="0"/>
                        <a:t>2</a:t>
                      </a:r>
                      <a:endParaRPr lang="en-IN" sz="1200" dirty="0"/>
                    </a:p>
                  </a:txBody>
                  <a:tcPr/>
                </a:tc>
                <a:tc>
                  <a:txBody>
                    <a:bodyPr/>
                    <a:lstStyle/>
                    <a:p>
                      <a:pPr algn="ctr"/>
                      <a:r>
                        <a:rPr lang="en-IN" sz="1200" dirty="0" smtClean="0"/>
                        <a:t>7/7/21</a:t>
                      </a:r>
                      <a:endParaRPr lang="en-IN" sz="1200" dirty="0"/>
                    </a:p>
                  </a:txBody>
                  <a:tcPr/>
                </a:tc>
                <a:tc>
                  <a:txBody>
                    <a:bodyPr/>
                    <a:lstStyle/>
                    <a:p>
                      <a:pPr algn="ctr"/>
                      <a:r>
                        <a:rPr lang="en-IN" sz="1200" dirty="0" smtClean="0"/>
                        <a:t>500</a:t>
                      </a:r>
                      <a:endParaRPr lang="en-IN" sz="1200" dirty="0"/>
                    </a:p>
                  </a:txBody>
                  <a:tcPr/>
                </a:tc>
              </a:tr>
            </a:tbl>
          </a:graphicData>
        </a:graphic>
      </p:graphicFrame>
      <p:sp>
        <p:nvSpPr>
          <p:cNvPr id="13" name="TextBox 12"/>
          <p:cNvSpPr txBox="1"/>
          <p:nvPr/>
        </p:nvSpPr>
        <p:spPr>
          <a:xfrm>
            <a:off x="3999491" y="4724400"/>
            <a:ext cx="1208985" cy="369332"/>
          </a:xfrm>
          <a:prstGeom prst="rect">
            <a:avLst/>
          </a:prstGeom>
          <a:noFill/>
        </p:spPr>
        <p:txBody>
          <a:bodyPr wrap="none" rtlCol="0">
            <a:spAutoFit/>
          </a:bodyPr>
          <a:lstStyle/>
          <a:p>
            <a:r>
              <a:rPr lang="en-IN" sz="1800" b="1" dirty="0" smtClean="0"/>
              <a:t>Payment</a:t>
            </a:r>
            <a:endParaRPr lang="en-IN" sz="1800" b="1" dirty="0"/>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81399" y="1447800"/>
            <a:ext cx="5021143" cy="13900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458"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17454" y="152401"/>
            <a:ext cx="985088"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6" name="Straight Connector 5"/>
          <p:cNvCxnSpPr/>
          <p:nvPr/>
        </p:nvCxnSpPr>
        <p:spPr>
          <a:xfrm>
            <a:off x="4191000" y="5410200"/>
            <a:ext cx="23622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 name="Straight Connector 6"/>
          <p:cNvCxnSpPr>
            <a:endCxn id="8" idx="0"/>
          </p:cNvCxnSpPr>
          <p:nvPr/>
        </p:nvCxnSpPr>
        <p:spPr>
          <a:xfrm>
            <a:off x="7819506" y="2593917"/>
            <a:ext cx="616993" cy="304800"/>
          </a:xfrm>
          <a:prstGeom prst="line">
            <a:avLst/>
          </a:prstGeom>
          <a:ln w="25400">
            <a:solidFill>
              <a:srgbClr val="05070B"/>
            </a:solidFill>
          </a:ln>
        </p:spPr>
        <p:style>
          <a:lnRef idx="1">
            <a:schemeClr val="accent1"/>
          </a:lnRef>
          <a:fillRef idx="0">
            <a:schemeClr val="accent1"/>
          </a:fillRef>
          <a:effectRef idx="0">
            <a:schemeClr val="accent1"/>
          </a:effectRef>
          <a:fontRef idx="minor">
            <a:schemeClr val="tx1"/>
          </a:fontRef>
        </p:style>
      </p:cxnSp>
      <p:sp>
        <p:nvSpPr>
          <p:cNvPr id="8" name="Oval 7"/>
          <p:cNvSpPr/>
          <p:nvPr/>
        </p:nvSpPr>
        <p:spPr>
          <a:xfrm>
            <a:off x="8109998" y="2898717"/>
            <a:ext cx="653002" cy="32246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00" dirty="0" err="1" smtClean="0">
                <a:solidFill>
                  <a:schemeClr val="tx1">
                    <a:lumMod val="50000"/>
                  </a:schemeClr>
                </a:solidFill>
              </a:rPr>
              <a:t>Amt</a:t>
            </a:r>
            <a:endParaRPr lang="en-IN" sz="1000" dirty="0">
              <a:solidFill>
                <a:schemeClr val="tx1">
                  <a:lumMod val="50000"/>
                </a:schemeClr>
              </a:solidFill>
            </a:endParaRPr>
          </a:p>
        </p:txBody>
      </p:sp>
    </p:spTree>
    <p:extLst>
      <p:ext uri="{BB962C8B-B14F-4D97-AF65-F5344CB8AC3E}">
        <p14:creationId xmlns:p14="http://schemas.microsoft.com/office/powerpoint/2010/main" val="12589674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09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3" grpId="0"/>
      <p:bldP spid="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2"/>
          <p:cNvSpPr>
            <a:spLocks noGrp="1" noChangeArrowheads="1"/>
          </p:cNvSpPr>
          <p:nvPr>
            <p:ph type="title"/>
          </p:nvPr>
        </p:nvSpPr>
        <p:spPr>
          <a:xfrm>
            <a:off x="304800" y="381000"/>
            <a:ext cx="3505200" cy="566738"/>
          </a:xfrm>
        </p:spPr>
        <p:txBody>
          <a:bodyPr lIns="92075" tIns="46038" rIns="92075" bIns="46038" anchor="ctr">
            <a:normAutofit/>
          </a:bodyPr>
          <a:lstStyle/>
          <a:p>
            <a:pPr eaLnBrk="1" fontAlgn="auto" hangingPunct="1">
              <a:spcAft>
                <a:spcPts val="0"/>
              </a:spcAft>
              <a:defRPr/>
            </a:pPr>
            <a:r>
              <a:rPr lang="en-US" sz="2800" dirty="0"/>
              <a:t>Scalability</a:t>
            </a:r>
            <a:endParaRPr lang="en-US" sz="1800" dirty="0" smtClean="0"/>
          </a:p>
        </p:txBody>
      </p:sp>
      <p:sp>
        <p:nvSpPr>
          <p:cNvPr id="6148" name="Rectangle 3"/>
          <p:cNvSpPr>
            <a:spLocks noGrp="1" noChangeArrowheads="1"/>
          </p:cNvSpPr>
          <p:nvPr>
            <p:ph idx="1"/>
          </p:nvPr>
        </p:nvSpPr>
        <p:spPr>
          <a:xfrm>
            <a:off x="304800" y="1981200"/>
            <a:ext cx="8534400" cy="1600200"/>
          </a:xfrm>
        </p:spPr>
        <p:txBody>
          <a:bodyPr lIns="92075" tIns="46038" rIns="92075" bIns="46038" rtlCol="0">
            <a:noAutofit/>
          </a:bodyPr>
          <a:lstStyle/>
          <a:p>
            <a:pPr eaLnBrk="1" hangingPunct="1">
              <a:buFont typeface="Wingdings" pitchFamily="2" charset="2"/>
              <a:buChar char="Ø"/>
            </a:pPr>
            <a:r>
              <a:rPr lang="en-US" b="0" dirty="0" smtClean="0"/>
              <a:t>Most real world datasets are so large that we can only have a small fraction of them in main memory at any time, the rest has to stay on disk.</a:t>
            </a:r>
          </a:p>
          <a:p>
            <a:pPr eaLnBrk="1" hangingPunct="1">
              <a:buFont typeface="Wingdings" pitchFamily="2" charset="2"/>
              <a:buChar char="Ø"/>
            </a:pPr>
            <a:r>
              <a:rPr lang="en-IN" b="0" dirty="0"/>
              <a:t>Database scalability is the ability to scale out or scale up a database to allow it to hold increasing amounts of data without sacrificing performance. </a:t>
            </a:r>
            <a:endParaRPr lang="en-IN" b="0" dirty="0" smtClean="0"/>
          </a:p>
          <a:p>
            <a:pPr eaLnBrk="1" hangingPunct="1">
              <a:buFont typeface="Wingdings" pitchFamily="2" charset="2"/>
              <a:buChar char="Ø"/>
            </a:pPr>
            <a:r>
              <a:rPr lang="en-IN" b="0" dirty="0" smtClean="0"/>
              <a:t>Scaling </a:t>
            </a:r>
            <a:r>
              <a:rPr lang="en-IN" b="0" dirty="0"/>
              <a:t>out often involves </a:t>
            </a:r>
            <a:r>
              <a:rPr lang="en-IN" b="0" dirty="0" smtClean="0"/>
              <a:t>moving </a:t>
            </a:r>
            <a:r>
              <a:rPr lang="en-IN" b="0" dirty="0"/>
              <a:t>the database across multiple database servers in a distributed cluster while scaling up involves increasing the computing power and resources of the database server.</a:t>
            </a:r>
            <a:endParaRPr lang="en-US" b="0" dirty="0"/>
          </a:p>
        </p:txBody>
      </p:sp>
      <p:sp>
        <p:nvSpPr>
          <p:cNvPr id="8196"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800">
                <a:solidFill>
                  <a:schemeClr val="tx1"/>
                </a:solidFill>
                <a:latin typeface="Tahoma" pitchFamily="34" charset="0"/>
              </a:defRPr>
            </a:lvl1pPr>
            <a:lvl2pPr marL="742950" indent="-285750" eaLnBrk="0" hangingPunct="0">
              <a:defRPr sz="2800">
                <a:solidFill>
                  <a:schemeClr val="tx1"/>
                </a:solidFill>
                <a:latin typeface="Tahoma" pitchFamily="34" charset="0"/>
              </a:defRPr>
            </a:lvl2pPr>
            <a:lvl3pPr marL="1143000" indent="-228600" eaLnBrk="0" hangingPunct="0">
              <a:defRPr sz="2800">
                <a:solidFill>
                  <a:schemeClr val="tx1"/>
                </a:solidFill>
                <a:latin typeface="Tahoma" pitchFamily="34" charset="0"/>
              </a:defRPr>
            </a:lvl3pPr>
            <a:lvl4pPr marL="1600200" indent="-228600" eaLnBrk="0" hangingPunct="0">
              <a:defRPr sz="2800">
                <a:solidFill>
                  <a:schemeClr val="tx1"/>
                </a:solidFill>
                <a:latin typeface="Tahoma" pitchFamily="34" charset="0"/>
              </a:defRPr>
            </a:lvl4pPr>
            <a:lvl5pPr marL="2057400" indent="-228600" eaLnBrk="0" hangingPunct="0">
              <a:defRPr sz="2800">
                <a:solidFill>
                  <a:schemeClr val="tx1"/>
                </a:solidFill>
                <a:latin typeface="Tahoma" pitchFamily="34" charset="0"/>
              </a:defRPr>
            </a:lvl5pPr>
            <a:lvl6pPr marL="2514600" indent="-228600" eaLnBrk="0" fontAlgn="base" hangingPunct="0">
              <a:spcBef>
                <a:spcPct val="0"/>
              </a:spcBef>
              <a:spcAft>
                <a:spcPct val="0"/>
              </a:spcAft>
              <a:defRPr sz="2800">
                <a:solidFill>
                  <a:schemeClr val="tx1"/>
                </a:solidFill>
                <a:latin typeface="Tahoma" pitchFamily="34" charset="0"/>
              </a:defRPr>
            </a:lvl6pPr>
            <a:lvl7pPr marL="2971800" indent="-228600" eaLnBrk="0" fontAlgn="base" hangingPunct="0">
              <a:spcBef>
                <a:spcPct val="0"/>
              </a:spcBef>
              <a:spcAft>
                <a:spcPct val="0"/>
              </a:spcAft>
              <a:defRPr sz="2800">
                <a:solidFill>
                  <a:schemeClr val="tx1"/>
                </a:solidFill>
                <a:latin typeface="Tahoma" pitchFamily="34" charset="0"/>
              </a:defRPr>
            </a:lvl7pPr>
            <a:lvl8pPr marL="3429000" indent="-228600" eaLnBrk="0" fontAlgn="base" hangingPunct="0">
              <a:spcBef>
                <a:spcPct val="0"/>
              </a:spcBef>
              <a:spcAft>
                <a:spcPct val="0"/>
              </a:spcAft>
              <a:defRPr sz="2800">
                <a:solidFill>
                  <a:schemeClr val="tx1"/>
                </a:solidFill>
                <a:latin typeface="Tahoma" pitchFamily="34" charset="0"/>
              </a:defRPr>
            </a:lvl8pPr>
            <a:lvl9pPr marL="3886200" indent="-228600" eaLnBrk="0" fontAlgn="base" hangingPunct="0">
              <a:spcBef>
                <a:spcPct val="0"/>
              </a:spcBef>
              <a:spcAft>
                <a:spcPct val="0"/>
              </a:spcAft>
              <a:defRPr sz="2800">
                <a:solidFill>
                  <a:schemeClr val="tx1"/>
                </a:solidFill>
                <a:latin typeface="Tahoma" pitchFamily="34" charset="0"/>
              </a:defRPr>
            </a:lvl9pPr>
          </a:lstStyle>
          <a:p>
            <a:pPr eaLnBrk="1" hangingPunct="1"/>
            <a:fld id="{6074BB12-1935-4AF7-A3B9-22BB978A9E96}" type="slidenum">
              <a:rPr lang="en-US" sz="2400" smtClean="0">
                <a:solidFill>
                  <a:schemeClr val="tx2"/>
                </a:solidFill>
              </a:rPr>
              <a:pPr eaLnBrk="1" hangingPunct="1"/>
              <a:t>5</a:t>
            </a:fld>
            <a:endParaRPr lang="en-US" sz="2400" smtClean="0">
              <a:solidFill>
                <a:schemeClr val="tx2"/>
              </a:solidFill>
            </a:endParaRPr>
          </a:p>
        </p:txBody>
      </p:sp>
      <p:pic>
        <p:nvPicPr>
          <p:cNvPr id="8198" name="Picture 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48400" y="152400"/>
            <a:ext cx="2505075" cy="1602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4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14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14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9" name="Rectangle 2"/>
          <p:cNvSpPr>
            <a:spLocks noGrp="1" noChangeArrowheads="1"/>
          </p:cNvSpPr>
          <p:nvPr>
            <p:ph type="title"/>
          </p:nvPr>
        </p:nvSpPr>
        <p:spPr>
          <a:xfrm>
            <a:off x="289560" y="381000"/>
            <a:ext cx="8534400" cy="762000"/>
          </a:xfrm>
        </p:spPr>
        <p:txBody>
          <a:bodyPr lIns="92075" tIns="46038" rIns="92075" bIns="46038" anchor="ctr">
            <a:noAutofit/>
          </a:bodyPr>
          <a:lstStyle/>
          <a:p>
            <a:pPr eaLnBrk="1" fontAlgn="auto" hangingPunct="1">
              <a:spcAft>
                <a:spcPts val="0"/>
              </a:spcAft>
              <a:defRPr/>
            </a:pPr>
            <a:r>
              <a:rPr lang="en-US" sz="3200" dirty="0" smtClean="0"/>
              <a:t>E-R to tables (relationships)</a:t>
            </a:r>
          </a:p>
        </p:txBody>
      </p:sp>
      <p:sp>
        <p:nvSpPr>
          <p:cNvPr id="36869"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800">
                <a:solidFill>
                  <a:schemeClr val="tx1"/>
                </a:solidFill>
                <a:latin typeface="Tahoma" pitchFamily="34" charset="0"/>
              </a:defRPr>
            </a:lvl1pPr>
            <a:lvl2pPr marL="742950" indent="-285750" eaLnBrk="0" hangingPunct="0">
              <a:defRPr sz="2800">
                <a:solidFill>
                  <a:schemeClr val="tx1"/>
                </a:solidFill>
                <a:latin typeface="Tahoma" pitchFamily="34" charset="0"/>
              </a:defRPr>
            </a:lvl2pPr>
            <a:lvl3pPr marL="1143000" indent="-228600" eaLnBrk="0" hangingPunct="0">
              <a:defRPr sz="2800">
                <a:solidFill>
                  <a:schemeClr val="tx1"/>
                </a:solidFill>
                <a:latin typeface="Tahoma" pitchFamily="34" charset="0"/>
              </a:defRPr>
            </a:lvl3pPr>
            <a:lvl4pPr marL="1600200" indent="-228600" eaLnBrk="0" hangingPunct="0">
              <a:defRPr sz="2800">
                <a:solidFill>
                  <a:schemeClr val="tx1"/>
                </a:solidFill>
                <a:latin typeface="Tahoma" pitchFamily="34" charset="0"/>
              </a:defRPr>
            </a:lvl4pPr>
            <a:lvl5pPr marL="2057400" indent="-228600" eaLnBrk="0" hangingPunct="0">
              <a:defRPr sz="2800">
                <a:solidFill>
                  <a:schemeClr val="tx1"/>
                </a:solidFill>
                <a:latin typeface="Tahoma" pitchFamily="34" charset="0"/>
              </a:defRPr>
            </a:lvl5pPr>
            <a:lvl6pPr marL="2514600" indent="-228600" eaLnBrk="0" fontAlgn="base" hangingPunct="0">
              <a:spcBef>
                <a:spcPct val="0"/>
              </a:spcBef>
              <a:spcAft>
                <a:spcPct val="0"/>
              </a:spcAft>
              <a:defRPr sz="2800">
                <a:solidFill>
                  <a:schemeClr val="tx1"/>
                </a:solidFill>
                <a:latin typeface="Tahoma" pitchFamily="34" charset="0"/>
              </a:defRPr>
            </a:lvl6pPr>
            <a:lvl7pPr marL="2971800" indent="-228600" eaLnBrk="0" fontAlgn="base" hangingPunct="0">
              <a:spcBef>
                <a:spcPct val="0"/>
              </a:spcBef>
              <a:spcAft>
                <a:spcPct val="0"/>
              </a:spcAft>
              <a:defRPr sz="2800">
                <a:solidFill>
                  <a:schemeClr val="tx1"/>
                </a:solidFill>
                <a:latin typeface="Tahoma" pitchFamily="34" charset="0"/>
              </a:defRPr>
            </a:lvl7pPr>
            <a:lvl8pPr marL="3429000" indent="-228600" eaLnBrk="0" fontAlgn="base" hangingPunct="0">
              <a:spcBef>
                <a:spcPct val="0"/>
              </a:spcBef>
              <a:spcAft>
                <a:spcPct val="0"/>
              </a:spcAft>
              <a:defRPr sz="2800">
                <a:solidFill>
                  <a:schemeClr val="tx1"/>
                </a:solidFill>
                <a:latin typeface="Tahoma" pitchFamily="34" charset="0"/>
              </a:defRPr>
            </a:lvl8pPr>
            <a:lvl9pPr marL="3886200" indent="-228600" eaLnBrk="0" fontAlgn="base" hangingPunct="0">
              <a:spcBef>
                <a:spcPct val="0"/>
              </a:spcBef>
              <a:spcAft>
                <a:spcPct val="0"/>
              </a:spcAft>
              <a:defRPr sz="2800">
                <a:solidFill>
                  <a:schemeClr val="tx1"/>
                </a:solidFill>
                <a:latin typeface="Tahoma" pitchFamily="34" charset="0"/>
              </a:defRPr>
            </a:lvl9pPr>
          </a:lstStyle>
          <a:p>
            <a:pPr eaLnBrk="1" hangingPunct="1"/>
            <a:fld id="{1F5346E2-B92B-41A7-AC33-5C33F172C852}" type="slidenum">
              <a:rPr lang="en-US" sz="2400" smtClean="0">
                <a:solidFill>
                  <a:schemeClr val="tx2"/>
                </a:solidFill>
              </a:rPr>
              <a:pPr eaLnBrk="1" hangingPunct="1"/>
              <a:t>50</a:t>
            </a:fld>
            <a:endParaRPr lang="en-US" sz="2400" smtClean="0">
              <a:solidFill>
                <a:schemeClr val="tx2"/>
              </a:solidFill>
            </a:endParaRPr>
          </a:p>
        </p:txBody>
      </p:sp>
      <p:sp>
        <p:nvSpPr>
          <p:cNvPr id="2" name="Content Placeholder 1"/>
          <p:cNvSpPr>
            <a:spLocks noGrp="1"/>
          </p:cNvSpPr>
          <p:nvPr>
            <p:ph idx="1"/>
          </p:nvPr>
        </p:nvSpPr>
        <p:spPr>
          <a:xfrm>
            <a:off x="381000" y="1371600"/>
            <a:ext cx="3124200" cy="5257800"/>
          </a:xfrm>
          <a:ln w="25400">
            <a:solidFill>
              <a:schemeClr val="tx1"/>
            </a:solidFill>
          </a:ln>
        </p:spPr>
        <p:txBody>
          <a:bodyPr/>
          <a:lstStyle/>
          <a:p>
            <a:pPr marL="0" indent="0">
              <a:spcBef>
                <a:spcPts val="0"/>
              </a:spcBef>
              <a:spcAft>
                <a:spcPts val="0"/>
              </a:spcAft>
            </a:pPr>
            <a:r>
              <a:rPr lang="en-IN" sz="1800" b="0" dirty="0"/>
              <a:t>Converting </a:t>
            </a:r>
            <a:r>
              <a:rPr lang="en-IN" sz="1800" b="0" dirty="0" smtClean="0"/>
              <a:t>relationships:</a:t>
            </a:r>
          </a:p>
          <a:p>
            <a:pPr marL="0" indent="0">
              <a:spcBef>
                <a:spcPts val="0"/>
              </a:spcBef>
              <a:spcAft>
                <a:spcPts val="0"/>
              </a:spcAft>
            </a:pPr>
            <a:endParaRPr lang="en-IN" sz="1800" b="0" dirty="0" smtClean="0"/>
          </a:p>
          <a:p>
            <a:pPr>
              <a:spcBef>
                <a:spcPts val="0"/>
              </a:spcBef>
              <a:spcAft>
                <a:spcPts val="0"/>
              </a:spcAft>
              <a:buFont typeface="Wingdings" pitchFamily="2" charset="2"/>
              <a:buChar char="Ø"/>
            </a:pPr>
            <a:r>
              <a:rPr lang="en-IN" sz="1800" b="0" dirty="0" smtClean="0"/>
              <a:t>The </a:t>
            </a:r>
            <a:r>
              <a:rPr lang="en-IN" sz="1800" b="0" dirty="0"/>
              <a:t>way relationships are represented depends on the cardinality and the </a:t>
            </a:r>
            <a:r>
              <a:rPr lang="en-IN" sz="1800" b="0" dirty="0" smtClean="0"/>
              <a:t>degree of </a:t>
            </a:r>
            <a:r>
              <a:rPr lang="en-IN" sz="1800" b="0" dirty="0"/>
              <a:t>the </a:t>
            </a:r>
            <a:r>
              <a:rPr lang="en-IN" sz="1800" b="0" dirty="0" smtClean="0"/>
              <a:t>relationship</a:t>
            </a:r>
            <a:r>
              <a:rPr lang="en-IN" sz="1800" b="0" dirty="0"/>
              <a:t/>
            </a:r>
            <a:br>
              <a:rPr lang="en-IN" sz="1800" b="0" dirty="0"/>
            </a:br>
            <a:endParaRPr lang="en-IN" sz="1800" b="0" dirty="0" smtClean="0"/>
          </a:p>
          <a:p>
            <a:pPr>
              <a:spcBef>
                <a:spcPts val="0"/>
              </a:spcBef>
              <a:spcAft>
                <a:spcPts val="0"/>
              </a:spcAft>
              <a:buFont typeface="Wingdings" pitchFamily="2" charset="2"/>
              <a:buChar char="Ø"/>
            </a:pPr>
            <a:r>
              <a:rPr lang="en-IN" sz="1800" b="0" dirty="0" smtClean="0"/>
              <a:t>The </a:t>
            </a:r>
            <a:r>
              <a:rPr lang="en-IN" sz="1800" b="0" dirty="0"/>
              <a:t>possible cardinalities </a:t>
            </a:r>
            <a:r>
              <a:rPr lang="en-IN" sz="1800" b="0" dirty="0" smtClean="0"/>
              <a:t>are:</a:t>
            </a:r>
          </a:p>
          <a:p>
            <a:pPr lvl="1">
              <a:spcBef>
                <a:spcPts val="0"/>
              </a:spcBef>
              <a:spcAft>
                <a:spcPts val="0"/>
              </a:spcAft>
              <a:buFont typeface="Wingdings" pitchFamily="2" charset="2"/>
              <a:buChar char="§"/>
            </a:pPr>
            <a:r>
              <a:rPr lang="en-IN" sz="1800" b="0" dirty="0" smtClean="0"/>
              <a:t>1:1</a:t>
            </a:r>
            <a:endParaRPr lang="en-IN" sz="1800" dirty="0"/>
          </a:p>
          <a:p>
            <a:pPr lvl="1">
              <a:spcBef>
                <a:spcPts val="0"/>
              </a:spcBef>
              <a:spcAft>
                <a:spcPts val="0"/>
              </a:spcAft>
              <a:buFont typeface="Wingdings" pitchFamily="2" charset="2"/>
              <a:buChar char="§"/>
            </a:pPr>
            <a:r>
              <a:rPr lang="en-IN" sz="1800" b="0" dirty="0" smtClean="0"/>
              <a:t>1:M / M:1</a:t>
            </a:r>
          </a:p>
          <a:p>
            <a:pPr lvl="1">
              <a:spcBef>
                <a:spcPts val="0"/>
              </a:spcBef>
              <a:spcAft>
                <a:spcPts val="0"/>
              </a:spcAft>
              <a:buFont typeface="Wingdings" pitchFamily="2" charset="2"/>
              <a:buChar char="§"/>
            </a:pPr>
            <a:r>
              <a:rPr lang="en-IN" sz="1800" b="0" dirty="0" smtClean="0"/>
              <a:t>N:M</a:t>
            </a:r>
            <a:r>
              <a:rPr lang="en-IN" sz="1800" b="0" dirty="0"/>
              <a:t/>
            </a:r>
            <a:br>
              <a:rPr lang="en-IN" sz="1800" b="0" dirty="0"/>
            </a:br>
            <a:endParaRPr lang="en-IN" sz="1800" b="0" dirty="0" smtClean="0"/>
          </a:p>
          <a:p>
            <a:pPr>
              <a:spcBef>
                <a:spcPts val="0"/>
              </a:spcBef>
              <a:spcAft>
                <a:spcPts val="0"/>
              </a:spcAft>
              <a:buFont typeface="Wingdings" pitchFamily="2" charset="2"/>
              <a:buChar char="Ø"/>
            </a:pPr>
            <a:r>
              <a:rPr lang="en-IN" sz="1800" b="0" dirty="0" smtClean="0"/>
              <a:t>The </a:t>
            </a:r>
            <a:r>
              <a:rPr lang="en-IN" sz="1800" b="0" dirty="0"/>
              <a:t>degrees are</a:t>
            </a:r>
            <a:r>
              <a:rPr lang="en-IN" sz="1800" b="0" dirty="0" smtClean="0"/>
              <a:t>:</a:t>
            </a:r>
          </a:p>
          <a:p>
            <a:pPr lvl="1">
              <a:spcBef>
                <a:spcPts val="0"/>
              </a:spcBef>
              <a:spcAft>
                <a:spcPts val="0"/>
              </a:spcAft>
              <a:buFont typeface="Wingdings" pitchFamily="2" charset="2"/>
              <a:buChar char="§"/>
            </a:pPr>
            <a:r>
              <a:rPr lang="en-IN" sz="1800" b="0" dirty="0" smtClean="0"/>
              <a:t>Unary</a:t>
            </a:r>
          </a:p>
          <a:p>
            <a:pPr lvl="1">
              <a:spcBef>
                <a:spcPts val="0"/>
              </a:spcBef>
              <a:spcAft>
                <a:spcPts val="0"/>
              </a:spcAft>
              <a:buFont typeface="Wingdings" pitchFamily="2" charset="2"/>
              <a:buChar char="§"/>
            </a:pPr>
            <a:r>
              <a:rPr lang="en-IN" sz="1800" b="0" dirty="0" smtClean="0"/>
              <a:t>Binary</a:t>
            </a:r>
          </a:p>
          <a:p>
            <a:pPr lvl="1">
              <a:spcBef>
                <a:spcPts val="0"/>
              </a:spcBef>
              <a:spcAft>
                <a:spcPts val="0"/>
              </a:spcAft>
              <a:buFont typeface="Wingdings" pitchFamily="2" charset="2"/>
              <a:buChar char="§"/>
            </a:pPr>
            <a:r>
              <a:rPr lang="en-IN" sz="1800" b="0" dirty="0" smtClean="0"/>
              <a:t>Ternary</a:t>
            </a:r>
            <a:r>
              <a:rPr lang="en-IN" sz="1800" dirty="0" smtClean="0"/>
              <a:t> </a:t>
            </a:r>
            <a:r>
              <a:rPr lang="en-IN" sz="1800" dirty="0"/>
              <a:t/>
            </a:r>
            <a:br>
              <a:rPr lang="en-IN" sz="1800" dirty="0"/>
            </a:br>
            <a:endParaRPr lang="en-IN" sz="1800"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19489" y="1219200"/>
            <a:ext cx="5319221" cy="3375953"/>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28323" y="4648200"/>
            <a:ext cx="4640591" cy="1971352"/>
          </a:xfrm>
          <a:prstGeom prst="rect">
            <a:avLst/>
          </a:prstGeom>
          <a:ln w="25400">
            <a:solidFill>
              <a:schemeClr val="tx1"/>
            </a:solidFill>
          </a:ln>
        </p:spPr>
      </p:pic>
      <p:pic>
        <p:nvPicPr>
          <p:cNvPr id="20482"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696201" y="533400"/>
            <a:ext cx="1143000" cy="685800"/>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034017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
                                            <p:txEl>
                                              <p:pRg st="9" end="9"/>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9" name="Rectangle 2"/>
          <p:cNvSpPr>
            <a:spLocks noGrp="1" noChangeArrowheads="1"/>
          </p:cNvSpPr>
          <p:nvPr>
            <p:ph type="title"/>
          </p:nvPr>
        </p:nvSpPr>
        <p:spPr>
          <a:xfrm>
            <a:off x="289560" y="381000"/>
            <a:ext cx="8534400" cy="762000"/>
          </a:xfrm>
        </p:spPr>
        <p:txBody>
          <a:bodyPr lIns="92075" tIns="46038" rIns="92075" bIns="46038" anchor="ctr">
            <a:noAutofit/>
          </a:bodyPr>
          <a:lstStyle/>
          <a:p>
            <a:pPr eaLnBrk="1" fontAlgn="auto" hangingPunct="1">
              <a:spcAft>
                <a:spcPts val="0"/>
              </a:spcAft>
              <a:defRPr/>
            </a:pPr>
            <a:r>
              <a:rPr lang="en-US" sz="3200" dirty="0" smtClean="0"/>
              <a:t>E-R to tables (relationships)</a:t>
            </a:r>
          </a:p>
        </p:txBody>
      </p:sp>
      <p:sp>
        <p:nvSpPr>
          <p:cNvPr id="36869"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800">
                <a:solidFill>
                  <a:schemeClr val="tx1"/>
                </a:solidFill>
                <a:latin typeface="Tahoma" pitchFamily="34" charset="0"/>
              </a:defRPr>
            </a:lvl1pPr>
            <a:lvl2pPr marL="742950" indent="-285750" eaLnBrk="0" hangingPunct="0">
              <a:defRPr sz="2800">
                <a:solidFill>
                  <a:schemeClr val="tx1"/>
                </a:solidFill>
                <a:latin typeface="Tahoma" pitchFamily="34" charset="0"/>
              </a:defRPr>
            </a:lvl2pPr>
            <a:lvl3pPr marL="1143000" indent="-228600" eaLnBrk="0" hangingPunct="0">
              <a:defRPr sz="2800">
                <a:solidFill>
                  <a:schemeClr val="tx1"/>
                </a:solidFill>
                <a:latin typeface="Tahoma" pitchFamily="34" charset="0"/>
              </a:defRPr>
            </a:lvl3pPr>
            <a:lvl4pPr marL="1600200" indent="-228600" eaLnBrk="0" hangingPunct="0">
              <a:defRPr sz="2800">
                <a:solidFill>
                  <a:schemeClr val="tx1"/>
                </a:solidFill>
                <a:latin typeface="Tahoma" pitchFamily="34" charset="0"/>
              </a:defRPr>
            </a:lvl4pPr>
            <a:lvl5pPr marL="2057400" indent="-228600" eaLnBrk="0" hangingPunct="0">
              <a:defRPr sz="2800">
                <a:solidFill>
                  <a:schemeClr val="tx1"/>
                </a:solidFill>
                <a:latin typeface="Tahoma" pitchFamily="34" charset="0"/>
              </a:defRPr>
            </a:lvl5pPr>
            <a:lvl6pPr marL="2514600" indent="-228600" eaLnBrk="0" fontAlgn="base" hangingPunct="0">
              <a:spcBef>
                <a:spcPct val="0"/>
              </a:spcBef>
              <a:spcAft>
                <a:spcPct val="0"/>
              </a:spcAft>
              <a:defRPr sz="2800">
                <a:solidFill>
                  <a:schemeClr val="tx1"/>
                </a:solidFill>
                <a:latin typeface="Tahoma" pitchFamily="34" charset="0"/>
              </a:defRPr>
            </a:lvl6pPr>
            <a:lvl7pPr marL="2971800" indent="-228600" eaLnBrk="0" fontAlgn="base" hangingPunct="0">
              <a:spcBef>
                <a:spcPct val="0"/>
              </a:spcBef>
              <a:spcAft>
                <a:spcPct val="0"/>
              </a:spcAft>
              <a:defRPr sz="2800">
                <a:solidFill>
                  <a:schemeClr val="tx1"/>
                </a:solidFill>
                <a:latin typeface="Tahoma" pitchFamily="34" charset="0"/>
              </a:defRPr>
            </a:lvl7pPr>
            <a:lvl8pPr marL="3429000" indent="-228600" eaLnBrk="0" fontAlgn="base" hangingPunct="0">
              <a:spcBef>
                <a:spcPct val="0"/>
              </a:spcBef>
              <a:spcAft>
                <a:spcPct val="0"/>
              </a:spcAft>
              <a:defRPr sz="2800">
                <a:solidFill>
                  <a:schemeClr val="tx1"/>
                </a:solidFill>
                <a:latin typeface="Tahoma" pitchFamily="34" charset="0"/>
              </a:defRPr>
            </a:lvl8pPr>
            <a:lvl9pPr marL="3886200" indent="-228600" eaLnBrk="0" fontAlgn="base" hangingPunct="0">
              <a:spcBef>
                <a:spcPct val="0"/>
              </a:spcBef>
              <a:spcAft>
                <a:spcPct val="0"/>
              </a:spcAft>
              <a:defRPr sz="2800">
                <a:solidFill>
                  <a:schemeClr val="tx1"/>
                </a:solidFill>
                <a:latin typeface="Tahoma" pitchFamily="34" charset="0"/>
              </a:defRPr>
            </a:lvl9pPr>
          </a:lstStyle>
          <a:p>
            <a:pPr eaLnBrk="1" hangingPunct="1"/>
            <a:fld id="{1F5346E2-B92B-41A7-AC33-5C33F172C852}" type="slidenum">
              <a:rPr lang="en-US" sz="2400" smtClean="0">
                <a:solidFill>
                  <a:schemeClr val="tx2"/>
                </a:solidFill>
              </a:rPr>
              <a:pPr eaLnBrk="1" hangingPunct="1"/>
              <a:t>51</a:t>
            </a:fld>
            <a:endParaRPr lang="en-US" sz="2400" smtClean="0">
              <a:solidFill>
                <a:schemeClr val="tx2"/>
              </a:solidFill>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83805" y="4038446"/>
            <a:ext cx="4911635" cy="2286154"/>
          </a:xfrm>
          <a:prstGeom prst="rect">
            <a:avLst/>
          </a:prstGeom>
          <a:ln w="25400">
            <a:solidFill>
              <a:schemeClr val="tx1"/>
            </a:solidFill>
          </a:ln>
        </p:spPr>
      </p:pic>
      <p:pic>
        <p:nvPicPr>
          <p:cNvPr id="20482"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96201" y="533400"/>
            <a:ext cx="1143000" cy="685800"/>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7" name="Group 6"/>
          <p:cNvGrpSpPr/>
          <p:nvPr/>
        </p:nvGrpSpPr>
        <p:grpSpPr>
          <a:xfrm>
            <a:off x="2417362" y="1666164"/>
            <a:ext cx="3795215" cy="1835624"/>
            <a:chOff x="2874562" y="2202976"/>
            <a:chExt cx="3795215" cy="1835624"/>
          </a:xfrm>
        </p:grpSpPr>
        <p:sp>
          <p:nvSpPr>
            <p:cNvPr id="16" name="Rectangle 15"/>
            <p:cNvSpPr/>
            <p:nvPr/>
          </p:nvSpPr>
          <p:spPr>
            <a:xfrm>
              <a:off x="2874562" y="2355376"/>
              <a:ext cx="9144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00" dirty="0" smtClean="0"/>
                <a:t>EMPLOYEE</a:t>
              </a:r>
              <a:endParaRPr lang="en-IN" sz="1000" dirty="0"/>
            </a:p>
          </p:txBody>
        </p:sp>
        <p:sp>
          <p:nvSpPr>
            <p:cNvPr id="17" name="Rectangle 16"/>
            <p:cNvSpPr/>
            <p:nvPr/>
          </p:nvSpPr>
          <p:spPr>
            <a:xfrm>
              <a:off x="5755377" y="2355376"/>
              <a:ext cx="9144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00" dirty="0" smtClean="0"/>
                <a:t>DEPT</a:t>
              </a:r>
              <a:endParaRPr lang="en-IN" sz="1000" dirty="0"/>
            </a:p>
          </p:txBody>
        </p:sp>
        <p:sp>
          <p:nvSpPr>
            <p:cNvPr id="18" name="Flowchart: Decision 17"/>
            <p:cNvSpPr/>
            <p:nvPr/>
          </p:nvSpPr>
          <p:spPr>
            <a:xfrm>
              <a:off x="4409935" y="2202976"/>
              <a:ext cx="914400" cy="762000"/>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800" dirty="0"/>
            </a:p>
          </p:txBody>
        </p:sp>
        <p:cxnSp>
          <p:nvCxnSpPr>
            <p:cNvPr id="19" name="Straight Connector 18"/>
            <p:cNvCxnSpPr>
              <a:stCxn id="16" idx="3"/>
              <a:endCxn id="18" idx="1"/>
            </p:cNvCxnSpPr>
            <p:nvPr/>
          </p:nvCxnSpPr>
          <p:spPr>
            <a:xfrm>
              <a:off x="3788962" y="2583976"/>
              <a:ext cx="620973"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0" name="Straight Connector 19"/>
            <p:cNvCxnSpPr>
              <a:endCxn id="17" idx="1"/>
            </p:cNvCxnSpPr>
            <p:nvPr/>
          </p:nvCxnSpPr>
          <p:spPr>
            <a:xfrm>
              <a:off x="5216157" y="2583976"/>
              <a:ext cx="53922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5216157" y="2660176"/>
              <a:ext cx="539220"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4522329" y="2413955"/>
              <a:ext cx="752129" cy="246221"/>
            </a:xfrm>
            <a:prstGeom prst="rect">
              <a:avLst/>
            </a:prstGeom>
            <a:noFill/>
          </p:spPr>
          <p:txBody>
            <a:bodyPr wrap="none" rtlCol="0">
              <a:spAutoFit/>
            </a:bodyPr>
            <a:lstStyle/>
            <a:p>
              <a:r>
                <a:rPr lang="en-IN" sz="1000" dirty="0" smtClean="0">
                  <a:solidFill>
                    <a:schemeClr val="bg1"/>
                  </a:solidFill>
                </a:rPr>
                <a:t>MANAGES</a:t>
              </a:r>
              <a:endParaRPr lang="en-IN" sz="1000" dirty="0">
                <a:solidFill>
                  <a:schemeClr val="bg1"/>
                </a:solidFill>
              </a:endParaRPr>
            </a:p>
          </p:txBody>
        </p:sp>
        <p:sp>
          <p:nvSpPr>
            <p:cNvPr id="4" name="TextBox 3"/>
            <p:cNvSpPr txBox="1"/>
            <p:nvPr/>
          </p:nvSpPr>
          <p:spPr>
            <a:xfrm>
              <a:off x="3841044" y="2322984"/>
              <a:ext cx="274434" cy="261610"/>
            </a:xfrm>
            <a:prstGeom prst="rect">
              <a:avLst/>
            </a:prstGeom>
            <a:noFill/>
          </p:spPr>
          <p:txBody>
            <a:bodyPr wrap="none" rtlCol="0">
              <a:spAutoFit/>
            </a:bodyPr>
            <a:lstStyle/>
            <a:p>
              <a:r>
                <a:rPr lang="en-IN" sz="1100" b="1" dirty="0" smtClean="0"/>
                <a:t>1</a:t>
              </a:r>
              <a:endParaRPr lang="en-IN" sz="1100" b="1" dirty="0"/>
            </a:p>
          </p:txBody>
        </p:sp>
        <p:sp>
          <p:nvSpPr>
            <p:cNvPr id="24" name="TextBox 23"/>
            <p:cNvSpPr txBox="1"/>
            <p:nvPr/>
          </p:nvSpPr>
          <p:spPr>
            <a:xfrm>
              <a:off x="5442213" y="2285999"/>
              <a:ext cx="274434" cy="261610"/>
            </a:xfrm>
            <a:prstGeom prst="rect">
              <a:avLst/>
            </a:prstGeom>
            <a:noFill/>
          </p:spPr>
          <p:txBody>
            <a:bodyPr wrap="none" rtlCol="0">
              <a:spAutoFit/>
            </a:bodyPr>
            <a:lstStyle/>
            <a:p>
              <a:r>
                <a:rPr lang="en-IN" sz="1100" b="1" dirty="0" smtClean="0"/>
                <a:t>1</a:t>
              </a:r>
              <a:endParaRPr lang="en-IN" sz="1100" b="1" dirty="0"/>
            </a:p>
          </p:txBody>
        </p:sp>
        <p:sp>
          <p:nvSpPr>
            <p:cNvPr id="25" name="Flowchart: Decision 24"/>
            <p:cNvSpPr/>
            <p:nvPr/>
          </p:nvSpPr>
          <p:spPr>
            <a:xfrm>
              <a:off x="4404819" y="3276600"/>
              <a:ext cx="914400" cy="762000"/>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800" dirty="0"/>
            </a:p>
          </p:txBody>
        </p:sp>
        <p:sp>
          <p:nvSpPr>
            <p:cNvPr id="26" name="TextBox 25"/>
            <p:cNvSpPr txBox="1"/>
            <p:nvPr/>
          </p:nvSpPr>
          <p:spPr>
            <a:xfrm>
              <a:off x="4460896" y="3488155"/>
              <a:ext cx="822661" cy="246221"/>
            </a:xfrm>
            <a:prstGeom prst="rect">
              <a:avLst/>
            </a:prstGeom>
            <a:noFill/>
          </p:spPr>
          <p:txBody>
            <a:bodyPr wrap="none" rtlCol="0">
              <a:spAutoFit/>
            </a:bodyPr>
            <a:lstStyle/>
            <a:p>
              <a:r>
                <a:rPr lang="en-IN" sz="1000" dirty="0" smtClean="0">
                  <a:solidFill>
                    <a:schemeClr val="bg1"/>
                  </a:solidFill>
                </a:rPr>
                <a:t>WORKS_IN</a:t>
              </a:r>
              <a:endParaRPr lang="en-IN" sz="1000" dirty="0">
                <a:solidFill>
                  <a:schemeClr val="bg1"/>
                </a:solidFill>
              </a:endParaRPr>
            </a:p>
          </p:txBody>
        </p:sp>
        <p:cxnSp>
          <p:nvCxnSpPr>
            <p:cNvPr id="27" name="Straight Connector 26"/>
            <p:cNvCxnSpPr>
              <a:stCxn id="16" idx="2"/>
              <a:endCxn id="25" idx="1"/>
            </p:cNvCxnSpPr>
            <p:nvPr/>
          </p:nvCxnSpPr>
          <p:spPr>
            <a:xfrm>
              <a:off x="3331762" y="2812576"/>
              <a:ext cx="1073057" cy="84502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1" name="Straight Connector 30"/>
            <p:cNvCxnSpPr>
              <a:endCxn id="17" idx="2"/>
            </p:cNvCxnSpPr>
            <p:nvPr/>
          </p:nvCxnSpPr>
          <p:spPr>
            <a:xfrm flipV="1">
              <a:off x="5319219" y="2812576"/>
              <a:ext cx="893358" cy="845024"/>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6212577" y="2858108"/>
              <a:ext cx="274434" cy="261610"/>
            </a:xfrm>
            <a:prstGeom prst="rect">
              <a:avLst/>
            </a:prstGeom>
            <a:noFill/>
          </p:spPr>
          <p:txBody>
            <a:bodyPr wrap="none" rtlCol="0">
              <a:spAutoFit/>
            </a:bodyPr>
            <a:lstStyle/>
            <a:p>
              <a:r>
                <a:rPr lang="en-IN" sz="1100" b="1" dirty="0" smtClean="0"/>
                <a:t>1</a:t>
              </a:r>
              <a:endParaRPr lang="en-IN" sz="1100" b="1" dirty="0"/>
            </a:p>
          </p:txBody>
        </p:sp>
        <p:sp>
          <p:nvSpPr>
            <p:cNvPr id="34" name="TextBox 33"/>
            <p:cNvSpPr txBox="1"/>
            <p:nvPr/>
          </p:nvSpPr>
          <p:spPr>
            <a:xfrm>
              <a:off x="3057328" y="2855834"/>
              <a:ext cx="311304" cy="261610"/>
            </a:xfrm>
            <a:prstGeom prst="rect">
              <a:avLst/>
            </a:prstGeom>
            <a:noFill/>
          </p:spPr>
          <p:txBody>
            <a:bodyPr wrap="none" rtlCol="0">
              <a:spAutoFit/>
            </a:bodyPr>
            <a:lstStyle/>
            <a:p>
              <a:r>
                <a:rPr lang="en-IN" sz="1100" b="1" dirty="0"/>
                <a:t>M</a:t>
              </a:r>
            </a:p>
          </p:txBody>
        </p:sp>
      </p:grpSp>
      <p:sp>
        <p:nvSpPr>
          <p:cNvPr id="2" name="TextBox 1"/>
          <p:cNvSpPr txBox="1"/>
          <p:nvPr/>
        </p:nvSpPr>
        <p:spPr>
          <a:xfrm>
            <a:off x="2476836" y="6023994"/>
            <a:ext cx="965976" cy="307777"/>
          </a:xfrm>
          <a:prstGeom prst="rect">
            <a:avLst/>
          </a:prstGeom>
          <a:noFill/>
        </p:spPr>
        <p:txBody>
          <a:bodyPr wrap="square" rtlCol="0">
            <a:spAutoFit/>
          </a:bodyPr>
          <a:lstStyle/>
          <a:p>
            <a:r>
              <a:rPr lang="en-IN" sz="1400" b="1" dirty="0" err="1" smtClean="0">
                <a:solidFill>
                  <a:schemeClr val="accent1">
                    <a:lumMod val="50000"/>
                  </a:schemeClr>
                </a:solidFill>
                <a:latin typeface="Arial Narrow" pitchFamily="34" charset="0"/>
              </a:rPr>
              <a:t>DeptCode</a:t>
            </a:r>
            <a:endParaRPr lang="en-IN" sz="1400" b="1" dirty="0">
              <a:solidFill>
                <a:schemeClr val="accent1">
                  <a:lumMod val="50000"/>
                </a:schemeClr>
              </a:solidFill>
              <a:latin typeface="Arial Narrow" pitchFamily="34" charset="0"/>
            </a:endParaRPr>
          </a:p>
        </p:txBody>
      </p:sp>
      <p:cxnSp>
        <p:nvCxnSpPr>
          <p:cNvPr id="5" name="Elbow Connector 4"/>
          <p:cNvCxnSpPr/>
          <p:nvPr/>
        </p:nvCxnSpPr>
        <p:spPr>
          <a:xfrm flipV="1">
            <a:off x="3331762" y="4983676"/>
            <a:ext cx="1981729" cy="1171123"/>
          </a:xfrm>
          <a:prstGeom prst="bentConnector3">
            <a:avLst/>
          </a:prstGeom>
          <a:ln w="38100">
            <a:solidFill>
              <a:srgbClr val="00B0F0"/>
            </a:solidFill>
            <a:tailEnd type="arrow"/>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3530149" y="5885494"/>
            <a:ext cx="374584" cy="276999"/>
          </a:xfrm>
          <a:prstGeom prst="rect">
            <a:avLst/>
          </a:prstGeom>
          <a:noFill/>
        </p:spPr>
        <p:txBody>
          <a:bodyPr wrap="square" rtlCol="0">
            <a:spAutoFit/>
          </a:bodyPr>
          <a:lstStyle/>
          <a:p>
            <a:r>
              <a:rPr lang="en-IN" sz="1200" dirty="0" smtClean="0">
                <a:solidFill>
                  <a:srgbClr val="05070B"/>
                </a:solidFill>
              </a:rPr>
              <a:t>FK</a:t>
            </a:r>
            <a:endParaRPr lang="en-IN" sz="1200" dirty="0">
              <a:solidFill>
                <a:srgbClr val="05070B"/>
              </a:solidFill>
            </a:endParaRPr>
          </a:p>
        </p:txBody>
      </p:sp>
    </p:spTree>
    <p:extLst>
      <p:ext uri="{BB962C8B-B14F-4D97-AF65-F5344CB8AC3E}">
        <p14:creationId xmlns:p14="http://schemas.microsoft.com/office/powerpoint/2010/main" val="41502787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3" name="Rectangle 2"/>
          <p:cNvSpPr>
            <a:spLocks noGrp="1" noChangeArrowheads="1"/>
          </p:cNvSpPr>
          <p:nvPr>
            <p:ph type="title"/>
          </p:nvPr>
        </p:nvSpPr>
        <p:spPr>
          <a:xfrm>
            <a:off x="228600" y="381000"/>
            <a:ext cx="8458200" cy="838200"/>
          </a:xfrm>
        </p:spPr>
        <p:txBody>
          <a:bodyPr lIns="92075" tIns="46038" rIns="92075" bIns="46038" anchor="ctr">
            <a:normAutofit/>
          </a:bodyPr>
          <a:lstStyle/>
          <a:p>
            <a:pPr eaLnBrk="1" fontAlgn="auto" hangingPunct="1">
              <a:spcAft>
                <a:spcPts val="0"/>
              </a:spcAft>
              <a:defRPr/>
            </a:pPr>
            <a:r>
              <a:rPr lang="en-US" sz="3200" dirty="0"/>
              <a:t>E-R to tables </a:t>
            </a:r>
            <a:r>
              <a:rPr lang="en-US" sz="3200" dirty="0" smtClean="0"/>
              <a:t>(1:1)</a:t>
            </a:r>
          </a:p>
        </p:txBody>
      </p:sp>
      <p:sp>
        <p:nvSpPr>
          <p:cNvPr id="37892"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800">
                <a:solidFill>
                  <a:schemeClr val="tx1"/>
                </a:solidFill>
                <a:latin typeface="Tahoma" pitchFamily="34" charset="0"/>
              </a:defRPr>
            </a:lvl1pPr>
            <a:lvl2pPr marL="742950" indent="-285750" eaLnBrk="0" hangingPunct="0">
              <a:defRPr sz="2800">
                <a:solidFill>
                  <a:schemeClr val="tx1"/>
                </a:solidFill>
                <a:latin typeface="Tahoma" pitchFamily="34" charset="0"/>
              </a:defRPr>
            </a:lvl2pPr>
            <a:lvl3pPr marL="1143000" indent="-228600" eaLnBrk="0" hangingPunct="0">
              <a:defRPr sz="2800">
                <a:solidFill>
                  <a:schemeClr val="tx1"/>
                </a:solidFill>
                <a:latin typeface="Tahoma" pitchFamily="34" charset="0"/>
              </a:defRPr>
            </a:lvl3pPr>
            <a:lvl4pPr marL="1600200" indent="-228600" eaLnBrk="0" hangingPunct="0">
              <a:defRPr sz="2800">
                <a:solidFill>
                  <a:schemeClr val="tx1"/>
                </a:solidFill>
                <a:latin typeface="Tahoma" pitchFamily="34" charset="0"/>
              </a:defRPr>
            </a:lvl4pPr>
            <a:lvl5pPr marL="2057400" indent="-228600" eaLnBrk="0" hangingPunct="0">
              <a:defRPr sz="2800">
                <a:solidFill>
                  <a:schemeClr val="tx1"/>
                </a:solidFill>
                <a:latin typeface="Tahoma" pitchFamily="34" charset="0"/>
              </a:defRPr>
            </a:lvl5pPr>
            <a:lvl6pPr marL="2514600" indent="-228600" eaLnBrk="0" fontAlgn="base" hangingPunct="0">
              <a:spcBef>
                <a:spcPct val="0"/>
              </a:spcBef>
              <a:spcAft>
                <a:spcPct val="0"/>
              </a:spcAft>
              <a:defRPr sz="2800">
                <a:solidFill>
                  <a:schemeClr val="tx1"/>
                </a:solidFill>
                <a:latin typeface="Tahoma" pitchFamily="34" charset="0"/>
              </a:defRPr>
            </a:lvl6pPr>
            <a:lvl7pPr marL="2971800" indent="-228600" eaLnBrk="0" fontAlgn="base" hangingPunct="0">
              <a:spcBef>
                <a:spcPct val="0"/>
              </a:spcBef>
              <a:spcAft>
                <a:spcPct val="0"/>
              </a:spcAft>
              <a:defRPr sz="2800">
                <a:solidFill>
                  <a:schemeClr val="tx1"/>
                </a:solidFill>
                <a:latin typeface="Tahoma" pitchFamily="34" charset="0"/>
              </a:defRPr>
            </a:lvl7pPr>
            <a:lvl8pPr marL="3429000" indent="-228600" eaLnBrk="0" fontAlgn="base" hangingPunct="0">
              <a:spcBef>
                <a:spcPct val="0"/>
              </a:spcBef>
              <a:spcAft>
                <a:spcPct val="0"/>
              </a:spcAft>
              <a:defRPr sz="2800">
                <a:solidFill>
                  <a:schemeClr val="tx1"/>
                </a:solidFill>
                <a:latin typeface="Tahoma" pitchFamily="34" charset="0"/>
              </a:defRPr>
            </a:lvl8pPr>
            <a:lvl9pPr marL="3886200" indent="-228600" eaLnBrk="0" fontAlgn="base" hangingPunct="0">
              <a:spcBef>
                <a:spcPct val="0"/>
              </a:spcBef>
              <a:spcAft>
                <a:spcPct val="0"/>
              </a:spcAft>
              <a:defRPr sz="2800">
                <a:solidFill>
                  <a:schemeClr val="tx1"/>
                </a:solidFill>
                <a:latin typeface="Tahoma" pitchFamily="34" charset="0"/>
              </a:defRPr>
            </a:lvl9pPr>
          </a:lstStyle>
          <a:p>
            <a:pPr eaLnBrk="1" hangingPunct="1"/>
            <a:fld id="{03371BB4-6C67-4A45-AAFE-0CCD08CEEA9B}" type="slidenum">
              <a:rPr lang="en-US" sz="2400" smtClean="0">
                <a:solidFill>
                  <a:schemeClr val="tx2"/>
                </a:solidFill>
              </a:rPr>
              <a:pPr eaLnBrk="1" hangingPunct="1"/>
              <a:t>52</a:t>
            </a:fld>
            <a:endParaRPr lang="en-US" sz="2400" smtClean="0">
              <a:solidFill>
                <a:schemeClr val="tx2"/>
              </a:solidFil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91000" y="3665220"/>
            <a:ext cx="4419600" cy="2830454"/>
          </a:xfrm>
          <a:prstGeom prst="rect">
            <a:avLst/>
          </a:prstGeom>
          <a:ln w="25400">
            <a:solidFill>
              <a:schemeClr val="tx1"/>
            </a:solidFill>
          </a:ln>
        </p:spPr>
      </p:pic>
      <p:pic>
        <p:nvPicPr>
          <p:cNvPr id="5" name="Content Placeholder 4"/>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1295400" y="1295400"/>
            <a:ext cx="5943600" cy="2224454"/>
          </a:xfr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3399" y="3892444"/>
            <a:ext cx="3433447" cy="2203556"/>
          </a:xfrm>
          <a:prstGeom prst="rect">
            <a:avLst/>
          </a:prstGeom>
          <a:ln w="25400">
            <a:solidFill>
              <a:schemeClr val="tx1"/>
            </a:solidFill>
          </a:ln>
        </p:spPr>
      </p:pic>
      <p:pic>
        <p:nvPicPr>
          <p:cNvPr id="21506"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43800" y="197427"/>
            <a:ext cx="1152525" cy="13171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6"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800">
                <a:solidFill>
                  <a:schemeClr val="tx1"/>
                </a:solidFill>
                <a:latin typeface="Tahoma" pitchFamily="34" charset="0"/>
              </a:defRPr>
            </a:lvl1pPr>
            <a:lvl2pPr marL="742950" indent="-285750" eaLnBrk="0" hangingPunct="0">
              <a:defRPr sz="2800">
                <a:solidFill>
                  <a:schemeClr val="tx1"/>
                </a:solidFill>
                <a:latin typeface="Tahoma" pitchFamily="34" charset="0"/>
              </a:defRPr>
            </a:lvl2pPr>
            <a:lvl3pPr marL="1143000" indent="-228600" eaLnBrk="0" hangingPunct="0">
              <a:defRPr sz="2800">
                <a:solidFill>
                  <a:schemeClr val="tx1"/>
                </a:solidFill>
                <a:latin typeface="Tahoma" pitchFamily="34" charset="0"/>
              </a:defRPr>
            </a:lvl3pPr>
            <a:lvl4pPr marL="1600200" indent="-228600" eaLnBrk="0" hangingPunct="0">
              <a:defRPr sz="2800">
                <a:solidFill>
                  <a:schemeClr val="tx1"/>
                </a:solidFill>
                <a:latin typeface="Tahoma" pitchFamily="34" charset="0"/>
              </a:defRPr>
            </a:lvl4pPr>
            <a:lvl5pPr marL="2057400" indent="-228600" eaLnBrk="0" hangingPunct="0">
              <a:defRPr sz="2800">
                <a:solidFill>
                  <a:schemeClr val="tx1"/>
                </a:solidFill>
                <a:latin typeface="Tahoma" pitchFamily="34" charset="0"/>
              </a:defRPr>
            </a:lvl5pPr>
            <a:lvl6pPr marL="2514600" indent="-228600" eaLnBrk="0" fontAlgn="base" hangingPunct="0">
              <a:spcBef>
                <a:spcPct val="0"/>
              </a:spcBef>
              <a:spcAft>
                <a:spcPct val="0"/>
              </a:spcAft>
              <a:defRPr sz="2800">
                <a:solidFill>
                  <a:schemeClr val="tx1"/>
                </a:solidFill>
                <a:latin typeface="Tahoma" pitchFamily="34" charset="0"/>
              </a:defRPr>
            </a:lvl6pPr>
            <a:lvl7pPr marL="2971800" indent="-228600" eaLnBrk="0" fontAlgn="base" hangingPunct="0">
              <a:spcBef>
                <a:spcPct val="0"/>
              </a:spcBef>
              <a:spcAft>
                <a:spcPct val="0"/>
              </a:spcAft>
              <a:defRPr sz="2800">
                <a:solidFill>
                  <a:schemeClr val="tx1"/>
                </a:solidFill>
                <a:latin typeface="Tahoma" pitchFamily="34" charset="0"/>
              </a:defRPr>
            </a:lvl7pPr>
            <a:lvl8pPr marL="3429000" indent="-228600" eaLnBrk="0" fontAlgn="base" hangingPunct="0">
              <a:spcBef>
                <a:spcPct val="0"/>
              </a:spcBef>
              <a:spcAft>
                <a:spcPct val="0"/>
              </a:spcAft>
              <a:defRPr sz="2800">
                <a:solidFill>
                  <a:schemeClr val="tx1"/>
                </a:solidFill>
                <a:latin typeface="Tahoma" pitchFamily="34" charset="0"/>
              </a:defRPr>
            </a:lvl8pPr>
            <a:lvl9pPr marL="3886200" indent="-228600" eaLnBrk="0" fontAlgn="base" hangingPunct="0">
              <a:spcBef>
                <a:spcPct val="0"/>
              </a:spcBef>
              <a:spcAft>
                <a:spcPct val="0"/>
              </a:spcAft>
              <a:defRPr sz="2800">
                <a:solidFill>
                  <a:schemeClr val="tx1"/>
                </a:solidFill>
                <a:latin typeface="Tahoma" pitchFamily="34" charset="0"/>
              </a:defRPr>
            </a:lvl9pPr>
          </a:lstStyle>
          <a:p>
            <a:pPr eaLnBrk="1" hangingPunct="1"/>
            <a:fld id="{EFB3C8B0-FF06-4E22-8A0B-0FB4D83F410F}" type="slidenum">
              <a:rPr lang="en-US" sz="2400" smtClean="0">
                <a:solidFill>
                  <a:schemeClr val="tx2"/>
                </a:solidFill>
              </a:rPr>
              <a:pPr eaLnBrk="1" hangingPunct="1"/>
              <a:t>53</a:t>
            </a:fld>
            <a:endParaRPr lang="en-US" sz="2400" smtClean="0">
              <a:solidFill>
                <a:schemeClr val="tx2"/>
              </a:solidFill>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76400" y="1327810"/>
            <a:ext cx="5334001" cy="253680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00199" y="4038600"/>
            <a:ext cx="5693773" cy="2514600"/>
          </a:xfrm>
          <a:prstGeom prst="rect">
            <a:avLst/>
          </a:prstGeom>
          <a:ln w="25400">
            <a:solidFill>
              <a:schemeClr val="tx1"/>
            </a:solidFill>
          </a:ln>
        </p:spPr>
      </p:pic>
      <p:sp>
        <p:nvSpPr>
          <p:cNvPr id="6" name="Rectangle 2"/>
          <p:cNvSpPr>
            <a:spLocks noGrp="1" noChangeArrowheads="1"/>
          </p:cNvSpPr>
          <p:nvPr>
            <p:ph type="title"/>
          </p:nvPr>
        </p:nvSpPr>
        <p:spPr>
          <a:xfrm>
            <a:off x="228600" y="381000"/>
            <a:ext cx="8458200" cy="838200"/>
          </a:xfrm>
        </p:spPr>
        <p:txBody>
          <a:bodyPr lIns="92075" tIns="46038" rIns="92075" bIns="46038" anchor="ctr">
            <a:normAutofit/>
          </a:bodyPr>
          <a:lstStyle/>
          <a:p>
            <a:pPr eaLnBrk="1" fontAlgn="auto" hangingPunct="1">
              <a:spcAft>
                <a:spcPts val="0"/>
              </a:spcAft>
              <a:defRPr/>
            </a:pPr>
            <a:r>
              <a:rPr lang="en-US" sz="3200" dirty="0"/>
              <a:t>E-R to tables </a:t>
            </a:r>
            <a:r>
              <a:rPr lang="en-US" sz="3200" dirty="0" smtClean="0"/>
              <a:t>(1:N)</a:t>
            </a:r>
          </a:p>
        </p:txBody>
      </p:sp>
      <p:pic>
        <p:nvPicPr>
          <p:cNvPr id="22530"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857616" y="207820"/>
            <a:ext cx="1761066" cy="990600"/>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6"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800">
                <a:solidFill>
                  <a:schemeClr val="tx1"/>
                </a:solidFill>
                <a:latin typeface="Tahoma" pitchFamily="34" charset="0"/>
              </a:defRPr>
            </a:lvl1pPr>
            <a:lvl2pPr marL="742950" indent="-285750" eaLnBrk="0" hangingPunct="0">
              <a:defRPr sz="2800">
                <a:solidFill>
                  <a:schemeClr val="tx1"/>
                </a:solidFill>
                <a:latin typeface="Tahoma" pitchFamily="34" charset="0"/>
              </a:defRPr>
            </a:lvl2pPr>
            <a:lvl3pPr marL="1143000" indent="-228600" eaLnBrk="0" hangingPunct="0">
              <a:defRPr sz="2800">
                <a:solidFill>
                  <a:schemeClr val="tx1"/>
                </a:solidFill>
                <a:latin typeface="Tahoma" pitchFamily="34" charset="0"/>
              </a:defRPr>
            </a:lvl3pPr>
            <a:lvl4pPr marL="1600200" indent="-228600" eaLnBrk="0" hangingPunct="0">
              <a:defRPr sz="2800">
                <a:solidFill>
                  <a:schemeClr val="tx1"/>
                </a:solidFill>
                <a:latin typeface="Tahoma" pitchFamily="34" charset="0"/>
              </a:defRPr>
            </a:lvl4pPr>
            <a:lvl5pPr marL="2057400" indent="-228600" eaLnBrk="0" hangingPunct="0">
              <a:defRPr sz="2800">
                <a:solidFill>
                  <a:schemeClr val="tx1"/>
                </a:solidFill>
                <a:latin typeface="Tahoma" pitchFamily="34" charset="0"/>
              </a:defRPr>
            </a:lvl5pPr>
            <a:lvl6pPr marL="2514600" indent="-228600" eaLnBrk="0" fontAlgn="base" hangingPunct="0">
              <a:spcBef>
                <a:spcPct val="0"/>
              </a:spcBef>
              <a:spcAft>
                <a:spcPct val="0"/>
              </a:spcAft>
              <a:defRPr sz="2800">
                <a:solidFill>
                  <a:schemeClr val="tx1"/>
                </a:solidFill>
                <a:latin typeface="Tahoma" pitchFamily="34" charset="0"/>
              </a:defRPr>
            </a:lvl6pPr>
            <a:lvl7pPr marL="2971800" indent="-228600" eaLnBrk="0" fontAlgn="base" hangingPunct="0">
              <a:spcBef>
                <a:spcPct val="0"/>
              </a:spcBef>
              <a:spcAft>
                <a:spcPct val="0"/>
              </a:spcAft>
              <a:defRPr sz="2800">
                <a:solidFill>
                  <a:schemeClr val="tx1"/>
                </a:solidFill>
                <a:latin typeface="Tahoma" pitchFamily="34" charset="0"/>
              </a:defRPr>
            </a:lvl7pPr>
            <a:lvl8pPr marL="3429000" indent="-228600" eaLnBrk="0" fontAlgn="base" hangingPunct="0">
              <a:spcBef>
                <a:spcPct val="0"/>
              </a:spcBef>
              <a:spcAft>
                <a:spcPct val="0"/>
              </a:spcAft>
              <a:defRPr sz="2800">
                <a:solidFill>
                  <a:schemeClr val="tx1"/>
                </a:solidFill>
                <a:latin typeface="Tahoma" pitchFamily="34" charset="0"/>
              </a:defRPr>
            </a:lvl8pPr>
            <a:lvl9pPr marL="3886200" indent="-228600" eaLnBrk="0" fontAlgn="base" hangingPunct="0">
              <a:spcBef>
                <a:spcPct val="0"/>
              </a:spcBef>
              <a:spcAft>
                <a:spcPct val="0"/>
              </a:spcAft>
              <a:defRPr sz="2800">
                <a:solidFill>
                  <a:schemeClr val="tx1"/>
                </a:solidFill>
                <a:latin typeface="Tahoma" pitchFamily="34" charset="0"/>
              </a:defRPr>
            </a:lvl9pPr>
          </a:lstStyle>
          <a:p>
            <a:pPr eaLnBrk="1" hangingPunct="1"/>
            <a:fld id="{EFB3C8B0-FF06-4E22-8A0B-0FB4D83F410F}" type="slidenum">
              <a:rPr lang="en-US" sz="2400" smtClean="0">
                <a:solidFill>
                  <a:schemeClr val="tx2"/>
                </a:solidFill>
              </a:rPr>
              <a:pPr eaLnBrk="1" hangingPunct="1"/>
              <a:t>54</a:t>
            </a:fld>
            <a:endParaRPr lang="en-US" sz="2400" smtClean="0">
              <a:solidFill>
                <a:schemeClr val="tx2"/>
              </a:solidFil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 y="3352800"/>
            <a:ext cx="4760084" cy="2895600"/>
          </a:xfrm>
          <a:prstGeom prst="rect">
            <a:avLst/>
          </a:prstGeom>
          <a:ln w="25400">
            <a:solidFill>
              <a:schemeClr val="tx1"/>
            </a:solidFill>
          </a:ln>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41261" y="1447800"/>
            <a:ext cx="5337188" cy="1377827"/>
          </a:xfrm>
          <a:prstGeom prst="rect">
            <a:avLst/>
          </a:prstGeom>
          <a:ln w="12700">
            <a:solidFill>
              <a:schemeClr val="tx1"/>
            </a:solidFill>
          </a:ln>
        </p:spPr>
      </p:pic>
      <p:sp>
        <p:nvSpPr>
          <p:cNvPr id="8" name="Rectangle 2"/>
          <p:cNvSpPr>
            <a:spLocks noGrp="1" noChangeArrowheads="1"/>
          </p:cNvSpPr>
          <p:nvPr>
            <p:ph type="title"/>
          </p:nvPr>
        </p:nvSpPr>
        <p:spPr>
          <a:xfrm>
            <a:off x="228600" y="381000"/>
            <a:ext cx="8458200" cy="838200"/>
          </a:xfrm>
        </p:spPr>
        <p:txBody>
          <a:bodyPr lIns="92075" tIns="46038" rIns="92075" bIns="46038" anchor="ctr">
            <a:normAutofit/>
          </a:bodyPr>
          <a:lstStyle/>
          <a:p>
            <a:pPr eaLnBrk="1" fontAlgn="auto" hangingPunct="1">
              <a:spcAft>
                <a:spcPts val="0"/>
              </a:spcAft>
              <a:defRPr/>
            </a:pPr>
            <a:r>
              <a:rPr lang="en-US" sz="3200" dirty="0"/>
              <a:t>E-R to tables </a:t>
            </a:r>
            <a:r>
              <a:rPr lang="en-US" sz="3200" dirty="0" smtClean="0"/>
              <a:t>(M:N)</a:t>
            </a:r>
          </a:p>
        </p:txBody>
      </p:sp>
      <p:pic>
        <p:nvPicPr>
          <p:cNvPr id="23554"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662212" y="228600"/>
            <a:ext cx="899324" cy="129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5181600" y="1795790"/>
            <a:ext cx="296876" cy="523220"/>
          </a:xfrm>
          <a:prstGeom prst="rect">
            <a:avLst/>
          </a:prstGeom>
          <a:noFill/>
        </p:spPr>
        <p:txBody>
          <a:bodyPr wrap="none" rtlCol="0">
            <a:spAutoFit/>
          </a:bodyPr>
          <a:lstStyle/>
          <a:p>
            <a:r>
              <a:rPr lang="en-IN" dirty="0" smtClean="0"/>
              <a:t> </a:t>
            </a:r>
            <a:endParaRPr lang="en-IN" dirty="0"/>
          </a:p>
        </p:txBody>
      </p:sp>
      <p:sp>
        <p:nvSpPr>
          <p:cNvPr id="12" name="Content Placeholder 1"/>
          <p:cNvSpPr>
            <a:spLocks noGrp="1"/>
          </p:cNvSpPr>
          <p:nvPr>
            <p:ph idx="1"/>
          </p:nvPr>
        </p:nvSpPr>
        <p:spPr>
          <a:xfrm>
            <a:off x="5337999" y="3352800"/>
            <a:ext cx="3352800" cy="2895600"/>
          </a:xfrm>
          <a:ln w="25400">
            <a:solidFill>
              <a:schemeClr val="tx1"/>
            </a:solidFill>
          </a:ln>
        </p:spPr>
        <p:txBody>
          <a:bodyPr/>
          <a:lstStyle/>
          <a:p>
            <a:pPr>
              <a:spcBef>
                <a:spcPts val="600"/>
              </a:spcBef>
              <a:spcAft>
                <a:spcPts val="0"/>
              </a:spcAft>
              <a:buFont typeface="Wingdings" pitchFamily="2" charset="2"/>
              <a:buChar char="Ø"/>
            </a:pPr>
            <a:r>
              <a:rPr lang="en-IN" sz="1800" dirty="0" smtClean="0"/>
              <a:t>A new table is created to represent the relation</a:t>
            </a:r>
          </a:p>
          <a:p>
            <a:pPr>
              <a:spcBef>
                <a:spcPts val="600"/>
              </a:spcBef>
              <a:spcAft>
                <a:spcPts val="0"/>
              </a:spcAft>
              <a:buFont typeface="Wingdings" pitchFamily="2" charset="2"/>
              <a:buChar char="Ø"/>
            </a:pPr>
            <a:r>
              <a:rPr lang="en-IN" sz="1800" dirty="0" smtClean="0"/>
              <a:t>Contains two FKs</a:t>
            </a:r>
          </a:p>
          <a:p>
            <a:pPr>
              <a:spcBef>
                <a:spcPts val="600"/>
              </a:spcBef>
              <a:spcAft>
                <a:spcPts val="0"/>
              </a:spcAft>
              <a:buFont typeface="Wingdings" pitchFamily="2" charset="2"/>
              <a:buChar char="Ø"/>
            </a:pPr>
            <a:r>
              <a:rPr lang="en-IN" sz="1800" dirty="0" smtClean="0"/>
              <a:t>PK is the combination of both i.e.</a:t>
            </a:r>
          </a:p>
          <a:p>
            <a:pPr>
              <a:spcBef>
                <a:spcPts val="600"/>
              </a:spcBef>
              <a:spcAft>
                <a:spcPts val="0"/>
              </a:spcAft>
              <a:buFont typeface="Wingdings" pitchFamily="2" charset="2"/>
              <a:buChar char="Ø"/>
            </a:pPr>
            <a:endParaRPr lang="en-IN" sz="1800" dirty="0" smtClean="0"/>
          </a:p>
          <a:p>
            <a:pPr marL="0" indent="0">
              <a:spcBef>
                <a:spcPts val="600"/>
              </a:spcBef>
              <a:spcAft>
                <a:spcPts val="0"/>
              </a:spcAft>
            </a:pPr>
            <a:r>
              <a:rPr lang="en-IN" sz="1800" dirty="0"/>
              <a:t> </a:t>
            </a:r>
            <a:r>
              <a:rPr lang="en-IN" sz="1800" dirty="0" smtClean="0"/>
              <a:t>     </a:t>
            </a:r>
            <a:r>
              <a:rPr lang="en-IN" sz="1800" u="sng" dirty="0" err="1" smtClean="0"/>
              <a:t>StudentID</a:t>
            </a:r>
            <a:r>
              <a:rPr lang="en-IN" sz="1800" u="sng" dirty="0" smtClean="0"/>
              <a:t> </a:t>
            </a:r>
            <a:r>
              <a:rPr lang="en-IN" sz="1800" u="sng" dirty="0" err="1" smtClean="0"/>
              <a:t>CourseID</a:t>
            </a:r>
            <a:r>
              <a:rPr lang="en-IN" sz="1600" dirty="0"/>
              <a:t/>
            </a:r>
            <a:br>
              <a:rPr lang="en-IN" sz="1600" dirty="0"/>
            </a:br>
            <a:endParaRPr lang="en-IN" sz="1600" dirty="0"/>
          </a:p>
        </p:txBody>
      </p:sp>
    </p:spTree>
    <p:extLst>
      <p:ext uri="{BB962C8B-B14F-4D97-AF65-F5344CB8AC3E}">
        <p14:creationId xmlns:p14="http://schemas.microsoft.com/office/powerpoint/2010/main" val="21597385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5791200" cy="914400"/>
          </a:xfrm>
        </p:spPr>
        <p:txBody>
          <a:bodyPr>
            <a:normAutofit/>
          </a:bodyPr>
          <a:lstStyle/>
          <a:p>
            <a:r>
              <a:rPr lang="en-IN" sz="3200" dirty="0" smtClean="0"/>
              <a:t>Self referencing</a:t>
            </a:r>
            <a:endParaRPr lang="en-IN" sz="3200" dirty="0"/>
          </a:p>
        </p:txBody>
      </p:sp>
      <p:sp>
        <p:nvSpPr>
          <p:cNvPr id="4" name="Slide Number Placeholder 3"/>
          <p:cNvSpPr>
            <a:spLocks noGrp="1"/>
          </p:cNvSpPr>
          <p:nvPr>
            <p:ph type="sldNum" sz="quarter" idx="12"/>
          </p:nvPr>
        </p:nvSpPr>
        <p:spPr/>
        <p:txBody>
          <a:bodyPr/>
          <a:lstStyle/>
          <a:p>
            <a:pPr>
              <a:defRPr/>
            </a:pPr>
            <a:fld id="{C11D7420-7627-40E2-8915-B8E4ABF3F024}" type="slidenum">
              <a:rPr lang="en-US" smtClean="0"/>
              <a:pPr>
                <a:defRPr/>
              </a:pPr>
              <a:t>55</a:t>
            </a:fld>
            <a:endParaRPr lang="en-US"/>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77636" y="1524000"/>
            <a:ext cx="6781800" cy="5091665"/>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57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00824" y="152400"/>
            <a:ext cx="1128889" cy="1219200"/>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103749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6"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800">
                <a:solidFill>
                  <a:schemeClr val="tx1"/>
                </a:solidFill>
                <a:latin typeface="Tahoma" pitchFamily="34" charset="0"/>
              </a:defRPr>
            </a:lvl1pPr>
            <a:lvl2pPr marL="742950" indent="-285750" eaLnBrk="0" hangingPunct="0">
              <a:defRPr sz="2800">
                <a:solidFill>
                  <a:schemeClr val="tx1"/>
                </a:solidFill>
                <a:latin typeface="Tahoma" pitchFamily="34" charset="0"/>
              </a:defRPr>
            </a:lvl2pPr>
            <a:lvl3pPr marL="1143000" indent="-228600" eaLnBrk="0" hangingPunct="0">
              <a:defRPr sz="2800">
                <a:solidFill>
                  <a:schemeClr val="tx1"/>
                </a:solidFill>
                <a:latin typeface="Tahoma" pitchFamily="34" charset="0"/>
              </a:defRPr>
            </a:lvl3pPr>
            <a:lvl4pPr marL="1600200" indent="-228600" eaLnBrk="0" hangingPunct="0">
              <a:defRPr sz="2800">
                <a:solidFill>
                  <a:schemeClr val="tx1"/>
                </a:solidFill>
                <a:latin typeface="Tahoma" pitchFamily="34" charset="0"/>
              </a:defRPr>
            </a:lvl4pPr>
            <a:lvl5pPr marL="2057400" indent="-228600" eaLnBrk="0" hangingPunct="0">
              <a:defRPr sz="2800">
                <a:solidFill>
                  <a:schemeClr val="tx1"/>
                </a:solidFill>
                <a:latin typeface="Tahoma" pitchFamily="34" charset="0"/>
              </a:defRPr>
            </a:lvl5pPr>
            <a:lvl6pPr marL="2514600" indent="-228600" eaLnBrk="0" fontAlgn="base" hangingPunct="0">
              <a:spcBef>
                <a:spcPct val="0"/>
              </a:spcBef>
              <a:spcAft>
                <a:spcPct val="0"/>
              </a:spcAft>
              <a:defRPr sz="2800">
                <a:solidFill>
                  <a:schemeClr val="tx1"/>
                </a:solidFill>
                <a:latin typeface="Tahoma" pitchFamily="34" charset="0"/>
              </a:defRPr>
            </a:lvl6pPr>
            <a:lvl7pPr marL="2971800" indent="-228600" eaLnBrk="0" fontAlgn="base" hangingPunct="0">
              <a:spcBef>
                <a:spcPct val="0"/>
              </a:spcBef>
              <a:spcAft>
                <a:spcPct val="0"/>
              </a:spcAft>
              <a:defRPr sz="2800">
                <a:solidFill>
                  <a:schemeClr val="tx1"/>
                </a:solidFill>
                <a:latin typeface="Tahoma" pitchFamily="34" charset="0"/>
              </a:defRPr>
            </a:lvl7pPr>
            <a:lvl8pPr marL="3429000" indent="-228600" eaLnBrk="0" fontAlgn="base" hangingPunct="0">
              <a:spcBef>
                <a:spcPct val="0"/>
              </a:spcBef>
              <a:spcAft>
                <a:spcPct val="0"/>
              </a:spcAft>
              <a:defRPr sz="2800">
                <a:solidFill>
                  <a:schemeClr val="tx1"/>
                </a:solidFill>
                <a:latin typeface="Tahoma" pitchFamily="34" charset="0"/>
              </a:defRPr>
            </a:lvl8pPr>
            <a:lvl9pPr marL="3886200" indent="-228600" eaLnBrk="0" fontAlgn="base" hangingPunct="0">
              <a:spcBef>
                <a:spcPct val="0"/>
              </a:spcBef>
              <a:spcAft>
                <a:spcPct val="0"/>
              </a:spcAft>
              <a:defRPr sz="2800">
                <a:solidFill>
                  <a:schemeClr val="tx1"/>
                </a:solidFill>
                <a:latin typeface="Tahoma" pitchFamily="34" charset="0"/>
              </a:defRPr>
            </a:lvl9pPr>
          </a:lstStyle>
          <a:p>
            <a:pPr eaLnBrk="1" hangingPunct="1"/>
            <a:fld id="{EFB3C8B0-FF06-4E22-8A0B-0FB4D83F410F}" type="slidenum">
              <a:rPr lang="en-US" sz="2400" smtClean="0">
                <a:solidFill>
                  <a:schemeClr val="tx2"/>
                </a:solidFill>
              </a:rPr>
              <a:pPr eaLnBrk="1" hangingPunct="1"/>
              <a:t>56</a:t>
            </a:fld>
            <a:endParaRPr lang="en-US" sz="2400" smtClean="0">
              <a:solidFill>
                <a:schemeClr val="tx2"/>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0327" y="1905000"/>
            <a:ext cx="6170473" cy="3581400"/>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00800" y="2667000"/>
            <a:ext cx="2438611" cy="2438611"/>
          </a:xfrm>
          <a:prstGeom prst="rect">
            <a:avLst/>
          </a:prstGeom>
          <a:ln w="25400">
            <a:solidFill>
              <a:schemeClr val="tx1"/>
            </a:solidFill>
          </a:ln>
        </p:spPr>
      </p:pic>
      <p:sp>
        <p:nvSpPr>
          <p:cNvPr id="6" name="Title 1"/>
          <p:cNvSpPr>
            <a:spLocks noGrp="1"/>
          </p:cNvSpPr>
          <p:nvPr>
            <p:ph type="title"/>
          </p:nvPr>
        </p:nvSpPr>
        <p:spPr>
          <a:xfrm>
            <a:off x="457200" y="152400"/>
            <a:ext cx="5791200" cy="914400"/>
          </a:xfrm>
        </p:spPr>
        <p:txBody>
          <a:bodyPr>
            <a:normAutofit/>
          </a:bodyPr>
          <a:lstStyle/>
          <a:p>
            <a:r>
              <a:rPr lang="en-IN" sz="3200" dirty="0" smtClean="0"/>
              <a:t>Self referencing (1:1)</a:t>
            </a:r>
            <a:endParaRPr lang="en-IN" sz="3200" dirty="0"/>
          </a:p>
        </p:txBody>
      </p:sp>
      <p:pic>
        <p:nvPicPr>
          <p:cNvPr id="25602"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62800" y="-38100"/>
            <a:ext cx="1561420" cy="1943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597385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6"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800">
                <a:solidFill>
                  <a:schemeClr val="tx1"/>
                </a:solidFill>
                <a:latin typeface="Tahoma" pitchFamily="34" charset="0"/>
              </a:defRPr>
            </a:lvl1pPr>
            <a:lvl2pPr marL="742950" indent="-285750" eaLnBrk="0" hangingPunct="0">
              <a:defRPr sz="2800">
                <a:solidFill>
                  <a:schemeClr val="tx1"/>
                </a:solidFill>
                <a:latin typeface="Tahoma" pitchFamily="34" charset="0"/>
              </a:defRPr>
            </a:lvl2pPr>
            <a:lvl3pPr marL="1143000" indent="-228600" eaLnBrk="0" hangingPunct="0">
              <a:defRPr sz="2800">
                <a:solidFill>
                  <a:schemeClr val="tx1"/>
                </a:solidFill>
                <a:latin typeface="Tahoma" pitchFamily="34" charset="0"/>
              </a:defRPr>
            </a:lvl3pPr>
            <a:lvl4pPr marL="1600200" indent="-228600" eaLnBrk="0" hangingPunct="0">
              <a:defRPr sz="2800">
                <a:solidFill>
                  <a:schemeClr val="tx1"/>
                </a:solidFill>
                <a:latin typeface="Tahoma" pitchFamily="34" charset="0"/>
              </a:defRPr>
            </a:lvl4pPr>
            <a:lvl5pPr marL="2057400" indent="-228600" eaLnBrk="0" hangingPunct="0">
              <a:defRPr sz="2800">
                <a:solidFill>
                  <a:schemeClr val="tx1"/>
                </a:solidFill>
                <a:latin typeface="Tahoma" pitchFamily="34" charset="0"/>
              </a:defRPr>
            </a:lvl5pPr>
            <a:lvl6pPr marL="2514600" indent="-228600" eaLnBrk="0" fontAlgn="base" hangingPunct="0">
              <a:spcBef>
                <a:spcPct val="0"/>
              </a:spcBef>
              <a:spcAft>
                <a:spcPct val="0"/>
              </a:spcAft>
              <a:defRPr sz="2800">
                <a:solidFill>
                  <a:schemeClr val="tx1"/>
                </a:solidFill>
                <a:latin typeface="Tahoma" pitchFamily="34" charset="0"/>
              </a:defRPr>
            </a:lvl6pPr>
            <a:lvl7pPr marL="2971800" indent="-228600" eaLnBrk="0" fontAlgn="base" hangingPunct="0">
              <a:spcBef>
                <a:spcPct val="0"/>
              </a:spcBef>
              <a:spcAft>
                <a:spcPct val="0"/>
              </a:spcAft>
              <a:defRPr sz="2800">
                <a:solidFill>
                  <a:schemeClr val="tx1"/>
                </a:solidFill>
                <a:latin typeface="Tahoma" pitchFamily="34" charset="0"/>
              </a:defRPr>
            </a:lvl7pPr>
            <a:lvl8pPr marL="3429000" indent="-228600" eaLnBrk="0" fontAlgn="base" hangingPunct="0">
              <a:spcBef>
                <a:spcPct val="0"/>
              </a:spcBef>
              <a:spcAft>
                <a:spcPct val="0"/>
              </a:spcAft>
              <a:defRPr sz="2800">
                <a:solidFill>
                  <a:schemeClr val="tx1"/>
                </a:solidFill>
                <a:latin typeface="Tahoma" pitchFamily="34" charset="0"/>
              </a:defRPr>
            </a:lvl8pPr>
            <a:lvl9pPr marL="3886200" indent="-228600" eaLnBrk="0" fontAlgn="base" hangingPunct="0">
              <a:spcBef>
                <a:spcPct val="0"/>
              </a:spcBef>
              <a:spcAft>
                <a:spcPct val="0"/>
              </a:spcAft>
              <a:defRPr sz="2800">
                <a:solidFill>
                  <a:schemeClr val="tx1"/>
                </a:solidFill>
                <a:latin typeface="Tahoma" pitchFamily="34" charset="0"/>
              </a:defRPr>
            </a:lvl9pPr>
          </a:lstStyle>
          <a:p>
            <a:pPr eaLnBrk="1" hangingPunct="1"/>
            <a:fld id="{EFB3C8B0-FF06-4E22-8A0B-0FB4D83F410F}" type="slidenum">
              <a:rPr lang="en-US" sz="2400" smtClean="0">
                <a:solidFill>
                  <a:schemeClr val="tx2"/>
                </a:solidFill>
              </a:rPr>
              <a:pPr eaLnBrk="1" hangingPunct="1"/>
              <a:t>57</a:t>
            </a:fld>
            <a:endParaRPr lang="en-US" sz="2400" smtClean="0">
              <a:solidFill>
                <a:schemeClr val="tx2"/>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 y="1828800"/>
            <a:ext cx="5956509" cy="3733800"/>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00800" y="2552601"/>
            <a:ext cx="2476715" cy="2286198"/>
          </a:xfrm>
          <a:prstGeom prst="rect">
            <a:avLst/>
          </a:prstGeom>
          <a:ln w="25400">
            <a:solidFill>
              <a:schemeClr val="tx1"/>
            </a:solidFill>
          </a:ln>
        </p:spPr>
      </p:pic>
      <p:sp>
        <p:nvSpPr>
          <p:cNvPr id="6" name="Title 1"/>
          <p:cNvSpPr>
            <a:spLocks noGrp="1"/>
          </p:cNvSpPr>
          <p:nvPr>
            <p:ph type="title"/>
          </p:nvPr>
        </p:nvSpPr>
        <p:spPr>
          <a:xfrm>
            <a:off x="457200" y="152400"/>
            <a:ext cx="5791200" cy="914400"/>
          </a:xfrm>
        </p:spPr>
        <p:txBody>
          <a:bodyPr>
            <a:normAutofit/>
          </a:bodyPr>
          <a:lstStyle/>
          <a:p>
            <a:r>
              <a:rPr lang="en-IN" sz="3200" dirty="0" smtClean="0"/>
              <a:t>Self referencing (1:N)</a:t>
            </a:r>
            <a:endParaRPr lang="en-IN" sz="3200" dirty="0"/>
          </a:p>
        </p:txBody>
      </p:sp>
      <p:pic>
        <p:nvPicPr>
          <p:cNvPr id="26626"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764053" y="1"/>
            <a:ext cx="2008472" cy="152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597385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457200"/>
            <a:ext cx="5791200" cy="762000"/>
          </a:xfrm>
        </p:spPr>
        <p:txBody>
          <a:bodyPr>
            <a:normAutofit/>
          </a:bodyPr>
          <a:lstStyle/>
          <a:p>
            <a:r>
              <a:rPr lang="en-IN" sz="3200" dirty="0" smtClean="0"/>
              <a:t>Self-referencing M:N</a:t>
            </a:r>
            <a:endParaRPr lang="en-IN" sz="3200" dirty="0"/>
          </a:p>
        </p:txBody>
      </p:sp>
      <p:sp>
        <p:nvSpPr>
          <p:cNvPr id="4" name="Slide Number Placeholder 3"/>
          <p:cNvSpPr>
            <a:spLocks noGrp="1"/>
          </p:cNvSpPr>
          <p:nvPr>
            <p:ph type="sldNum" sz="quarter" idx="12"/>
          </p:nvPr>
        </p:nvSpPr>
        <p:spPr/>
        <p:txBody>
          <a:bodyPr/>
          <a:lstStyle/>
          <a:p>
            <a:pPr>
              <a:defRPr/>
            </a:pPr>
            <a:fld id="{C11D7420-7627-40E2-8915-B8E4ABF3F024}" type="slidenum">
              <a:rPr lang="en-US" smtClean="0"/>
              <a:pPr>
                <a:defRPr/>
              </a:pPr>
              <a:t>58</a:t>
            </a:fld>
            <a:endParaRPr lang="en-US"/>
          </a:p>
        </p:txBody>
      </p:sp>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1" y="1348740"/>
            <a:ext cx="4800600" cy="3019962"/>
          </a:xfrm>
          <a:prstGeom prst="rect">
            <a:avLst/>
          </a:prstGeom>
        </p:spPr>
      </p:pic>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59692" y="2126120"/>
            <a:ext cx="4287078" cy="1676400"/>
          </a:xfrm>
          <a:prstGeom prst="rect">
            <a:avLst/>
          </a:prstGeom>
          <a:ln w="25400">
            <a:solidFill>
              <a:schemeClr val="tx1"/>
            </a:solidFill>
          </a:ln>
        </p:spPr>
      </p:pic>
      <p:cxnSp>
        <p:nvCxnSpPr>
          <p:cNvPr id="14" name="Straight Connector 13"/>
          <p:cNvCxnSpPr/>
          <p:nvPr/>
        </p:nvCxnSpPr>
        <p:spPr>
          <a:xfrm>
            <a:off x="457199" y="4495800"/>
            <a:ext cx="8232775" cy="0"/>
          </a:xfrm>
          <a:prstGeom prst="line">
            <a:avLst/>
          </a:prstGeom>
          <a:ln w="508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7239000" y="3276600"/>
            <a:ext cx="762000"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29" name="Group 28"/>
          <p:cNvGrpSpPr/>
          <p:nvPr/>
        </p:nvGrpSpPr>
        <p:grpSpPr>
          <a:xfrm>
            <a:off x="457199" y="4981991"/>
            <a:ext cx="3048001" cy="1261766"/>
            <a:chOff x="457199" y="4981991"/>
            <a:chExt cx="3048001" cy="1261766"/>
          </a:xfrm>
        </p:grpSpPr>
        <p:sp>
          <p:nvSpPr>
            <p:cNvPr id="21" name="Rectangle 20"/>
            <p:cNvSpPr/>
            <p:nvPr/>
          </p:nvSpPr>
          <p:spPr>
            <a:xfrm>
              <a:off x="457199" y="5257800"/>
              <a:ext cx="990601" cy="685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800" dirty="0" smtClean="0">
                  <a:solidFill>
                    <a:schemeClr val="tx1"/>
                  </a:solidFill>
                </a:rPr>
                <a:t>Subject</a:t>
              </a:r>
              <a:endParaRPr lang="en-IN" sz="1800" dirty="0">
                <a:solidFill>
                  <a:schemeClr val="tx1"/>
                </a:solidFill>
              </a:endParaRPr>
            </a:p>
          </p:txBody>
        </p:sp>
        <p:sp>
          <p:nvSpPr>
            <p:cNvPr id="22" name="Flowchart: Decision 21"/>
            <p:cNvSpPr/>
            <p:nvPr/>
          </p:nvSpPr>
          <p:spPr>
            <a:xfrm>
              <a:off x="2362200" y="5029200"/>
              <a:ext cx="1143000" cy="1143000"/>
            </a:xfrm>
            <a:prstGeom prst="flowChartDecision">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p:cNvSpPr txBox="1"/>
            <p:nvPr/>
          </p:nvSpPr>
          <p:spPr>
            <a:xfrm>
              <a:off x="2536535" y="5339090"/>
              <a:ext cx="861133" cy="523220"/>
            </a:xfrm>
            <a:prstGeom prst="rect">
              <a:avLst/>
            </a:prstGeom>
            <a:noFill/>
          </p:spPr>
          <p:txBody>
            <a:bodyPr wrap="none" rtlCol="0">
              <a:spAutoFit/>
            </a:bodyPr>
            <a:lstStyle/>
            <a:p>
              <a:r>
                <a:rPr lang="en-IN" sz="1400" dirty="0" err="1" smtClean="0">
                  <a:latin typeface="+mn-lt"/>
                </a:rPr>
                <a:t>Has_pre</a:t>
              </a:r>
              <a:endParaRPr lang="en-IN" sz="1400" dirty="0" smtClean="0">
                <a:latin typeface="+mn-lt"/>
              </a:endParaRPr>
            </a:p>
            <a:p>
              <a:r>
                <a:rPr lang="en-IN" sz="1400" dirty="0" smtClean="0">
                  <a:latin typeface="+mn-lt"/>
                </a:rPr>
                <a:t>requisite</a:t>
              </a:r>
              <a:endParaRPr lang="en-IN" sz="1400" dirty="0">
                <a:latin typeface="+mn-lt"/>
              </a:endParaRPr>
            </a:p>
          </p:txBody>
        </p:sp>
        <p:cxnSp>
          <p:nvCxnSpPr>
            <p:cNvPr id="25" name="Elbow Connector 24"/>
            <p:cNvCxnSpPr>
              <a:stCxn id="21" idx="0"/>
              <a:endCxn id="22" idx="0"/>
            </p:cNvCxnSpPr>
            <p:nvPr/>
          </p:nvCxnSpPr>
          <p:spPr>
            <a:xfrm rot="5400000" flipH="1" flipV="1">
              <a:off x="1828800" y="4152900"/>
              <a:ext cx="228600" cy="1981200"/>
            </a:xfrm>
            <a:prstGeom prst="bentConnector3">
              <a:avLst>
                <a:gd name="adj1" fmla="val 200000"/>
              </a:avLst>
            </a:prstGeom>
            <a:ln w="38100"/>
          </p:spPr>
          <p:style>
            <a:lnRef idx="1">
              <a:schemeClr val="accent1"/>
            </a:lnRef>
            <a:fillRef idx="0">
              <a:schemeClr val="accent1"/>
            </a:fillRef>
            <a:effectRef idx="0">
              <a:schemeClr val="accent1"/>
            </a:effectRef>
            <a:fontRef idx="minor">
              <a:schemeClr val="tx1"/>
            </a:fontRef>
          </p:style>
        </p:cxnSp>
        <p:cxnSp>
          <p:nvCxnSpPr>
            <p:cNvPr id="27" name="Elbow Connector 26"/>
            <p:cNvCxnSpPr>
              <a:stCxn id="21" idx="2"/>
              <a:endCxn id="22" idx="2"/>
            </p:cNvCxnSpPr>
            <p:nvPr/>
          </p:nvCxnSpPr>
          <p:spPr>
            <a:xfrm rot="16200000" flipH="1">
              <a:off x="1828800" y="5067300"/>
              <a:ext cx="228600" cy="1981200"/>
            </a:xfrm>
            <a:prstGeom prst="bentConnector3">
              <a:avLst>
                <a:gd name="adj1" fmla="val 200000"/>
              </a:avLst>
            </a:prstGeom>
            <a:ln w="38100"/>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586740" y="4981991"/>
              <a:ext cx="333746" cy="307777"/>
            </a:xfrm>
            <a:prstGeom prst="rect">
              <a:avLst/>
            </a:prstGeom>
            <a:noFill/>
          </p:spPr>
          <p:txBody>
            <a:bodyPr wrap="none" rtlCol="0">
              <a:spAutoFit/>
            </a:bodyPr>
            <a:lstStyle/>
            <a:p>
              <a:r>
                <a:rPr lang="en-IN" sz="1400" b="1" dirty="0" smtClean="0">
                  <a:latin typeface="+mn-lt"/>
                </a:rPr>
                <a:t>M</a:t>
              </a:r>
              <a:endParaRPr lang="en-IN" sz="1400" b="1" dirty="0">
                <a:latin typeface="+mn-lt"/>
              </a:endParaRPr>
            </a:p>
          </p:txBody>
        </p:sp>
        <p:sp>
          <p:nvSpPr>
            <p:cNvPr id="31" name="TextBox 30"/>
            <p:cNvSpPr txBox="1"/>
            <p:nvPr/>
          </p:nvSpPr>
          <p:spPr>
            <a:xfrm>
              <a:off x="588274" y="5935980"/>
              <a:ext cx="314510" cy="307777"/>
            </a:xfrm>
            <a:prstGeom prst="rect">
              <a:avLst/>
            </a:prstGeom>
            <a:noFill/>
          </p:spPr>
          <p:txBody>
            <a:bodyPr wrap="none" rtlCol="0">
              <a:spAutoFit/>
            </a:bodyPr>
            <a:lstStyle/>
            <a:p>
              <a:r>
                <a:rPr lang="en-IN" sz="1400" b="1" dirty="0" smtClean="0">
                  <a:latin typeface="+mn-lt"/>
                </a:rPr>
                <a:t>N</a:t>
              </a:r>
              <a:endParaRPr lang="en-IN" sz="1400" b="1" dirty="0">
                <a:latin typeface="+mn-lt"/>
              </a:endParaRPr>
            </a:p>
          </p:txBody>
        </p:sp>
      </p:grpSp>
      <p:pic>
        <p:nvPicPr>
          <p:cNvPr id="27650"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162800" y="152400"/>
            <a:ext cx="1556472" cy="15564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2"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10597" y="4805362"/>
            <a:ext cx="4005263" cy="1590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Straight Connector 4"/>
          <p:cNvCxnSpPr/>
          <p:nvPr/>
        </p:nvCxnSpPr>
        <p:spPr>
          <a:xfrm flipV="1">
            <a:off x="4800600" y="5135879"/>
            <a:ext cx="3048000" cy="7621"/>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334651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17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6"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800">
                <a:solidFill>
                  <a:schemeClr val="tx1"/>
                </a:solidFill>
                <a:latin typeface="Tahoma" pitchFamily="34" charset="0"/>
              </a:defRPr>
            </a:lvl1pPr>
            <a:lvl2pPr marL="742950" indent="-285750" eaLnBrk="0" hangingPunct="0">
              <a:defRPr sz="2800">
                <a:solidFill>
                  <a:schemeClr val="tx1"/>
                </a:solidFill>
                <a:latin typeface="Tahoma" pitchFamily="34" charset="0"/>
              </a:defRPr>
            </a:lvl2pPr>
            <a:lvl3pPr marL="1143000" indent="-228600" eaLnBrk="0" hangingPunct="0">
              <a:defRPr sz="2800">
                <a:solidFill>
                  <a:schemeClr val="tx1"/>
                </a:solidFill>
                <a:latin typeface="Tahoma" pitchFamily="34" charset="0"/>
              </a:defRPr>
            </a:lvl3pPr>
            <a:lvl4pPr marL="1600200" indent="-228600" eaLnBrk="0" hangingPunct="0">
              <a:defRPr sz="2800">
                <a:solidFill>
                  <a:schemeClr val="tx1"/>
                </a:solidFill>
                <a:latin typeface="Tahoma" pitchFamily="34" charset="0"/>
              </a:defRPr>
            </a:lvl4pPr>
            <a:lvl5pPr marL="2057400" indent="-228600" eaLnBrk="0" hangingPunct="0">
              <a:defRPr sz="2800">
                <a:solidFill>
                  <a:schemeClr val="tx1"/>
                </a:solidFill>
                <a:latin typeface="Tahoma" pitchFamily="34" charset="0"/>
              </a:defRPr>
            </a:lvl5pPr>
            <a:lvl6pPr marL="2514600" indent="-228600" eaLnBrk="0" fontAlgn="base" hangingPunct="0">
              <a:spcBef>
                <a:spcPct val="0"/>
              </a:spcBef>
              <a:spcAft>
                <a:spcPct val="0"/>
              </a:spcAft>
              <a:defRPr sz="2800">
                <a:solidFill>
                  <a:schemeClr val="tx1"/>
                </a:solidFill>
                <a:latin typeface="Tahoma" pitchFamily="34" charset="0"/>
              </a:defRPr>
            </a:lvl6pPr>
            <a:lvl7pPr marL="2971800" indent="-228600" eaLnBrk="0" fontAlgn="base" hangingPunct="0">
              <a:spcBef>
                <a:spcPct val="0"/>
              </a:spcBef>
              <a:spcAft>
                <a:spcPct val="0"/>
              </a:spcAft>
              <a:defRPr sz="2800">
                <a:solidFill>
                  <a:schemeClr val="tx1"/>
                </a:solidFill>
                <a:latin typeface="Tahoma" pitchFamily="34" charset="0"/>
              </a:defRPr>
            </a:lvl7pPr>
            <a:lvl8pPr marL="3429000" indent="-228600" eaLnBrk="0" fontAlgn="base" hangingPunct="0">
              <a:spcBef>
                <a:spcPct val="0"/>
              </a:spcBef>
              <a:spcAft>
                <a:spcPct val="0"/>
              </a:spcAft>
              <a:defRPr sz="2800">
                <a:solidFill>
                  <a:schemeClr val="tx1"/>
                </a:solidFill>
                <a:latin typeface="Tahoma" pitchFamily="34" charset="0"/>
              </a:defRPr>
            </a:lvl8pPr>
            <a:lvl9pPr marL="3886200" indent="-228600" eaLnBrk="0" fontAlgn="base" hangingPunct="0">
              <a:spcBef>
                <a:spcPct val="0"/>
              </a:spcBef>
              <a:spcAft>
                <a:spcPct val="0"/>
              </a:spcAft>
              <a:defRPr sz="2800">
                <a:solidFill>
                  <a:schemeClr val="tx1"/>
                </a:solidFill>
                <a:latin typeface="Tahoma" pitchFamily="34" charset="0"/>
              </a:defRPr>
            </a:lvl9pPr>
          </a:lstStyle>
          <a:p>
            <a:pPr eaLnBrk="1" hangingPunct="1"/>
            <a:fld id="{EFB3C8B0-FF06-4E22-8A0B-0FB4D83F410F}" type="slidenum">
              <a:rPr lang="en-US" sz="2400" smtClean="0">
                <a:solidFill>
                  <a:schemeClr val="tx2"/>
                </a:solidFill>
              </a:rPr>
              <a:pPr eaLnBrk="1" hangingPunct="1"/>
              <a:t>59</a:t>
            </a:fld>
            <a:endParaRPr lang="en-US" sz="2400" smtClean="0">
              <a:solidFill>
                <a:schemeClr val="tx2"/>
              </a:solidFill>
            </a:endParaRPr>
          </a:p>
        </p:txBody>
      </p:sp>
      <p:sp>
        <p:nvSpPr>
          <p:cNvPr id="8" name="Title 1"/>
          <p:cNvSpPr>
            <a:spLocks noGrp="1"/>
          </p:cNvSpPr>
          <p:nvPr>
            <p:ph type="title"/>
          </p:nvPr>
        </p:nvSpPr>
        <p:spPr>
          <a:xfrm>
            <a:off x="228600" y="457200"/>
            <a:ext cx="5791200" cy="762000"/>
          </a:xfrm>
        </p:spPr>
        <p:txBody>
          <a:bodyPr>
            <a:normAutofit/>
          </a:bodyPr>
          <a:lstStyle/>
          <a:p>
            <a:r>
              <a:rPr lang="en-IN" sz="3200" dirty="0" smtClean="0"/>
              <a:t>Ternary relations</a:t>
            </a:r>
            <a:endParaRPr lang="en-IN" sz="3200"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0" y="1219199"/>
            <a:ext cx="5943600" cy="3070717"/>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90800" y="4289916"/>
            <a:ext cx="3981919" cy="2438400"/>
          </a:xfrm>
          <a:prstGeom prst="rect">
            <a:avLst/>
          </a:prstGeom>
          <a:ln w="25400">
            <a:solidFill>
              <a:schemeClr val="tx1"/>
            </a:solidFill>
          </a:ln>
        </p:spPr>
      </p:pic>
      <p:pic>
        <p:nvPicPr>
          <p:cNvPr id="28674"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497309" y="145140"/>
            <a:ext cx="1127324" cy="12264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185289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Rectangle 1026"/>
          <p:cNvSpPr>
            <a:spLocks noGrp="1" noChangeArrowheads="1"/>
          </p:cNvSpPr>
          <p:nvPr>
            <p:ph type="title"/>
          </p:nvPr>
        </p:nvSpPr>
        <p:spPr>
          <a:xfrm>
            <a:off x="381000" y="347663"/>
            <a:ext cx="7848600" cy="566737"/>
          </a:xfrm>
        </p:spPr>
        <p:txBody>
          <a:bodyPr lIns="92075" tIns="46038" rIns="92075" bIns="46038" anchor="ctr">
            <a:normAutofit/>
          </a:bodyPr>
          <a:lstStyle/>
          <a:p>
            <a:pPr eaLnBrk="1" fontAlgn="auto" hangingPunct="1">
              <a:spcAft>
                <a:spcPts val="0"/>
              </a:spcAft>
              <a:defRPr/>
            </a:pPr>
            <a:r>
              <a:rPr lang="en-US" sz="2800" dirty="0"/>
              <a:t>Query </a:t>
            </a:r>
            <a:r>
              <a:rPr lang="en-US" sz="2800" dirty="0" smtClean="0"/>
              <a:t>Expressiveness</a:t>
            </a:r>
            <a:endParaRPr lang="en-US" sz="1800" dirty="0" smtClean="0"/>
          </a:p>
        </p:txBody>
      </p:sp>
      <p:sp>
        <p:nvSpPr>
          <p:cNvPr id="9219"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800">
                <a:solidFill>
                  <a:schemeClr val="tx1"/>
                </a:solidFill>
                <a:latin typeface="Tahoma" pitchFamily="34" charset="0"/>
              </a:defRPr>
            </a:lvl1pPr>
            <a:lvl2pPr marL="742950" indent="-285750" eaLnBrk="0" hangingPunct="0">
              <a:defRPr sz="2800">
                <a:solidFill>
                  <a:schemeClr val="tx1"/>
                </a:solidFill>
                <a:latin typeface="Tahoma" pitchFamily="34" charset="0"/>
              </a:defRPr>
            </a:lvl2pPr>
            <a:lvl3pPr marL="1143000" indent="-228600" eaLnBrk="0" hangingPunct="0">
              <a:defRPr sz="2800">
                <a:solidFill>
                  <a:schemeClr val="tx1"/>
                </a:solidFill>
                <a:latin typeface="Tahoma" pitchFamily="34" charset="0"/>
              </a:defRPr>
            </a:lvl3pPr>
            <a:lvl4pPr marL="1600200" indent="-228600" eaLnBrk="0" hangingPunct="0">
              <a:defRPr sz="2800">
                <a:solidFill>
                  <a:schemeClr val="tx1"/>
                </a:solidFill>
                <a:latin typeface="Tahoma" pitchFamily="34" charset="0"/>
              </a:defRPr>
            </a:lvl4pPr>
            <a:lvl5pPr marL="2057400" indent="-228600" eaLnBrk="0" hangingPunct="0">
              <a:defRPr sz="2800">
                <a:solidFill>
                  <a:schemeClr val="tx1"/>
                </a:solidFill>
                <a:latin typeface="Tahoma" pitchFamily="34" charset="0"/>
              </a:defRPr>
            </a:lvl5pPr>
            <a:lvl6pPr marL="2514600" indent="-228600" eaLnBrk="0" fontAlgn="base" hangingPunct="0">
              <a:spcBef>
                <a:spcPct val="0"/>
              </a:spcBef>
              <a:spcAft>
                <a:spcPct val="0"/>
              </a:spcAft>
              <a:defRPr sz="2800">
                <a:solidFill>
                  <a:schemeClr val="tx1"/>
                </a:solidFill>
                <a:latin typeface="Tahoma" pitchFamily="34" charset="0"/>
              </a:defRPr>
            </a:lvl6pPr>
            <a:lvl7pPr marL="2971800" indent="-228600" eaLnBrk="0" fontAlgn="base" hangingPunct="0">
              <a:spcBef>
                <a:spcPct val="0"/>
              </a:spcBef>
              <a:spcAft>
                <a:spcPct val="0"/>
              </a:spcAft>
              <a:defRPr sz="2800">
                <a:solidFill>
                  <a:schemeClr val="tx1"/>
                </a:solidFill>
                <a:latin typeface="Tahoma" pitchFamily="34" charset="0"/>
              </a:defRPr>
            </a:lvl7pPr>
            <a:lvl8pPr marL="3429000" indent="-228600" eaLnBrk="0" fontAlgn="base" hangingPunct="0">
              <a:spcBef>
                <a:spcPct val="0"/>
              </a:spcBef>
              <a:spcAft>
                <a:spcPct val="0"/>
              </a:spcAft>
              <a:defRPr sz="2800">
                <a:solidFill>
                  <a:schemeClr val="tx1"/>
                </a:solidFill>
                <a:latin typeface="Tahoma" pitchFamily="34" charset="0"/>
              </a:defRPr>
            </a:lvl8pPr>
            <a:lvl9pPr marL="3886200" indent="-228600" eaLnBrk="0" fontAlgn="base" hangingPunct="0">
              <a:spcBef>
                <a:spcPct val="0"/>
              </a:spcBef>
              <a:spcAft>
                <a:spcPct val="0"/>
              </a:spcAft>
              <a:defRPr sz="2800">
                <a:solidFill>
                  <a:schemeClr val="tx1"/>
                </a:solidFill>
                <a:latin typeface="Tahoma" pitchFamily="34" charset="0"/>
              </a:defRPr>
            </a:lvl9pPr>
          </a:lstStyle>
          <a:p>
            <a:pPr eaLnBrk="1" hangingPunct="1"/>
            <a:fld id="{DBF564E5-EDBB-4091-B4DE-622F3CD359AD}" type="slidenum">
              <a:rPr lang="en-US" sz="2400" smtClean="0">
                <a:solidFill>
                  <a:schemeClr val="tx2"/>
                </a:solidFill>
              </a:rPr>
              <a:pPr eaLnBrk="1" hangingPunct="1"/>
              <a:t>6</a:t>
            </a:fld>
            <a:endParaRPr lang="en-US" sz="2400" smtClean="0">
              <a:solidFill>
                <a:schemeClr val="tx2"/>
              </a:solidFill>
            </a:endParaRPr>
          </a:p>
        </p:txBody>
      </p:sp>
      <p:sp>
        <p:nvSpPr>
          <p:cNvPr id="2" name="Rectangle 1"/>
          <p:cNvSpPr/>
          <p:nvPr/>
        </p:nvSpPr>
        <p:spPr>
          <a:xfrm>
            <a:off x="838200" y="1981200"/>
            <a:ext cx="7315200" cy="3477875"/>
          </a:xfrm>
          <a:prstGeom prst="rect">
            <a:avLst/>
          </a:prstGeom>
        </p:spPr>
        <p:txBody>
          <a:bodyPr wrap="square">
            <a:spAutoFit/>
          </a:bodyPr>
          <a:lstStyle/>
          <a:p>
            <a:pPr marL="342900" indent="-342900" eaLnBrk="1" hangingPunct="1">
              <a:buFont typeface="Wingdings" pitchFamily="2" charset="2"/>
              <a:buChar char="Ø"/>
            </a:pPr>
            <a:r>
              <a:rPr lang="en-US" sz="2000" dirty="0" smtClean="0">
                <a:latin typeface="+mn-lt"/>
              </a:rPr>
              <a:t>Can execute complex queries which would not be possible with a flat file.</a:t>
            </a:r>
          </a:p>
          <a:p>
            <a:pPr eaLnBrk="1" hangingPunct="1"/>
            <a:endParaRPr lang="en-US" sz="2000" dirty="0" smtClean="0">
              <a:latin typeface="+mn-lt"/>
            </a:endParaRPr>
          </a:p>
          <a:p>
            <a:pPr marL="342900" indent="-342900" eaLnBrk="1" hangingPunct="1">
              <a:buFont typeface="Wingdings" pitchFamily="2" charset="2"/>
              <a:buChar char="Ø"/>
            </a:pPr>
            <a:r>
              <a:rPr lang="en-US" sz="2000" dirty="0" smtClean="0">
                <a:latin typeface="+mn-lt"/>
              </a:rPr>
              <a:t>Can write some program that might allow more expressive queries on the text file, but it would be tied into the structure of the data and the operating system etc.. </a:t>
            </a:r>
          </a:p>
          <a:p>
            <a:pPr marL="342900" indent="-342900" eaLnBrk="1" hangingPunct="1">
              <a:buFont typeface="Wingdings" pitchFamily="2" charset="2"/>
              <a:buChar char="Ø"/>
            </a:pPr>
            <a:endParaRPr lang="en-US" sz="2000" dirty="0" smtClean="0">
              <a:latin typeface="+mn-lt"/>
            </a:endParaRPr>
          </a:p>
          <a:p>
            <a:pPr marL="342900" indent="-342900" eaLnBrk="1" hangingPunct="1">
              <a:buFont typeface="Wingdings" pitchFamily="2" charset="2"/>
              <a:buChar char="Ø"/>
            </a:pPr>
            <a:r>
              <a:rPr lang="en-US" sz="2000" dirty="0" smtClean="0">
                <a:latin typeface="+mn-lt"/>
              </a:rPr>
              <a:t>With a DBMS we are completely isolated from the physical structure of our data. If we change the structure of our data (by adding a field, for example) or moving from a PC to a Mac, nothing changes at the front end!</a:t>
            </a:r>
            <a:endParaRPr lang="en-US" sz="2000" dirty="0">
              <a:latin typeface="+mn-lt"/>
            </a:endParaRPr>
          </a:p>
        </p:txBody>
      </p:sp>
      <p:pic>
        <p:nvPicPr>
          <p:cNvPr id="9222" name="Picture 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14532" y="228600"/>
            <a:ext cx="2573867" cy="1447800"/>
          </a:xfrm>
          <a:prstGeom prst="rect">
            <a:avLst/>
          </a:prstGeom>
          <a:noFill/>
          <a:ln w="25400" cap="flat" cmpd="sng">
            <a:solidFill>
              <a:schemeClr val="tx1"/>
            </a:solidFill>
            <a:prstDash val="solid"/>
            <a:miter lim="800000"/>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6"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800">
                <a:solidFill>
                  <a:schemeClr val="tx1"/>
                </a:solidFill>
                <a:latin typeface="Tahoma" pitchFamily="34" charset="0"/>
              </a:defRPr>
            </a:lvl1pPr>
            <a:lvl2pPr marL="742950" indent="-285750" eaLnBrk="0" hangingPunct="0">
              <a:defRPr sz="2800">
                <a:solidFill>
                  <a:schemeClr val="tx1"/>
                </a:solidFill>
                <a:latin typeface="Tahoma" pitchFamily="34" charset="0"/>
              </a:defRPr>
            </a:lvl2pPr>
            <a:lvl3pPr marL="1143000" indent="-228600" eaLnBrk="0" hangingPunct="0">
              <a:defRPr sz="2800">
                <a:solidFill>
                  <a:schemeClr val="tx1"/>
                </a:solidFill>
                <a:latin typeface="Tahoma" pitchFamily="34" charset="0"/>
              </a:defRPr>
            </a:lvl3pPr>
            <a:lvl4pPr marL="1600200" indent="-228600" eaLnBrk="0" hangingPunct="0">
              <a:defRPr sz="2800">
                <a:solidFill>
                  <a:schemeClr val="tx1"/>
                </a:solidFill>
                <a:latin typeface="Tahoma" pitchFamily="34" charset="0"/>
              </a:defRPr>
            </a:lvl4pPr>
            <a:lvl5pPr marL="2057400" indent="-228600" eaLnBrk="0" hangingPunct="0">
              <a:defRPr sz="2800">
                <a:solidFill>
                  <a:schemeClr val="tx1"/>
                </a:solidFill>
                <a:latin typeface="Tahoma" pitchFamily="34" charset="0"/>
              </a:defRPr>
            </a:lvl5pPr>
            <a:lvl6pPr marL="2514600" indent="-228600" eaLnBrk="0" fontAlgn="base" hangingPunct="0">
              <a:spcBef>
                <a:spcPct val="0"/>
              </a:spcBef>
              <a:spcAft>
                <a:spcPct val="0"/>
              </a:spcAft>
              <a:defRPr sz="2800">
                <a:solidFill>
                  <a:schemeClr val="tx1"/>
                </a:solidFill>
                <a:latin typeface="Tahoma" pitchFamily="34" charset="0"/>
              </a:defRPr>
            </a:lvl6pPr>
            <a:lvl7pPr marL="2971800" indent="-228600" eaLnBrk="0" fontAlgn="base" hangingPunct="0">
              <a:spcBef>
                <a:spcPct val="0"/>
              </a:spcBef>
              <a:spcAft>
                <a:spcPct val="0"/>
              </a:spcAft>
              <a:defRPr sz="2800">
                <a:solidFill>
                  <a:schemeClr val="tx1"/>
                </a:solidFill>
                <a:latin typeface="Tahoma" pitchFamily="34" charset="0"/>
              </a:defRPr>
            </a:lvl7pPr>
            <a:lvl8pPr marL="3429000" indent="-228600" eaLnBrk="0" fontAlgn="base" hangingPunct="0">
              <a:spcBef>
                <a:spcPct val="0"/>
              </a:spcBef>
              <a:spcAft>
                <a:spcPct val="0"/>
              </a:spcAft>
              <a:defRPr sz="2800">
                <a:solidFill>
                  <a:schemeClr val="tx1"/>
                </a:solidFill>
                <a:latin typeface="Tahoma" pitchFamily="34" charset="0"/>
              </a:defRPr>
            </a:lvl8pPr>
            <a:lvl9pPr marL="3886200" indent="-228600" eaLnBrk="0" fontAlgn="base" hangingPunct="0">
              <a:spcBef>
                <a:spcPct val="0"/>
              </a:spcBef>
              <a:spcAft>
                <a:spcPct val="0"/>
              </a:spcAft>
              <a:defRPr sz="2800">
                <a:solidFill>
                  <a:schemeClr val="tx1"/>
                </a:solidFill>
                <a:latin typeface="Tahoma" pitchFamily="34" charset="0"/>
              </a:defRPr>
            </a:lvl9pPr>
          </a:lstStyle>
          <a:p>
            <a:pPr eaLnBrk="1" hangingPunct="1"/>
            <a:fld id="{EFB3C8B0-FF06-4E22-8A0B-0FB4D83F410F}" type="slidenum">
              <a:rPr lang="en-US" sz="1400" smtClean="0">
                <a:solidFill>
                  <a:schemeClr val="tx2"/>
                </a:solidFill>
              </a:rPr>
              <a:pPr eaLnBrk="1" hangingPunct="1"/>
              <a:t>60</a:t>
            </a:fld>
            <a:endParaRPr lang="en-US" sz="1400" smtClean="0">
              <a:solidFill>
                <a:schemeClr val="tx2"/>
              </a:solidFill>
            </a:endParaRPr>
          </a:p>
        </p:txBody>
      </p:sp>
      <p:sp>
        <p:nvSpPr>
          <p:cNvPr id="5" name="TextBox 4"/>
          <p:cNvSpPr txBox="1"/>
          <p:nvPr/>
        </p:nvSpPr>
        <p:spPr>
          <a:xfrm>
            <a:off x="364834" y="1571877"/>
            <a:ext cx="8398166" cy="1200329"/>
          </a:xfrm>
          <a:prstGeom prst="rect">
            <a:avLst/>
          </a:prstGeom>
          <a:noFill/>
          <a:ln w="25400">
            <a:solidFill>
              <a:schemeClr val="tx1"/>
            </a:solidFill>
          </a:ln>
        </p:spPr>
        <p:txBody>
          <a:bodyPr wrap="square" rtlCol="0">
            <a:spAutoFit/>
          </a:bodyPr>
          <a:lstStyle/>
          <a:p>
            <a:r>
              <a:rPr lang="en-IN" sz="1800" dirty="0" smtClean="0">
                <a:latin typeface="+mn-lt"/>
              </a:rPr>
              <a:t>Draw an E-R Diagram to depict employees working in different departments. Some employees are managers of the departments. Every department handles a number of projects. One employee can work on more than one project. An employee can have zero or more dependents.</a:t>
            </a:r>
            <a:endParaRPr lang="en-IN" sz="1800" dirty="0">
              <a:latin typeface="+mn-lt"/>
            </a:endParaRPr>
          </a:p>
        </p:txBody>
      </p:sp>
      <p:sp>
        <p:nvSpPr>
          <p:cNvPr id="9" name="Title 1"/>
          <p:cNvSpPr>
            <a:spLocks noGrp="1"/>
          </p:cNvSpPr>
          <p:nvPr>
            <p:ph type="title"/>
          </p:nvPr>
        </p:nvSpPr>
        <p:spPr>
          <a:xfrm>
            <a:off x="228600" y="457200"/>
            <a:ext cx="5791200" cy="762000"/>
          </a:xfrm>
        </p:spPr>
        <p:txBody>
          <a:bodyPr>
            <a:normAutofit/>
          </a:bodyPr>
          <a:lstStyle/>
          <a:p>
            <a:r>
              <a:rPr lang="en-IN" sz="3200" dirty="0" smtClean="0"/>
              <a:t>examples</a:t>
            </a:r>
            <a:endParaRPr lang="en-IN" sz="3200" dirty="0"/>
          </a:p>
        </p:txBody>
      </p:sp>
      <p:pic>
        <p:nvPicPr>
          <p:cNvPr id="2969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49237" y="76200"/>
            <a:ext cx="1228471" cy="129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2286000" y="2971800"/>
            <a:ext cx="5045366" cy="3416320"/>
          </a:xfrm>
          <a:prstGeom prst="rect">
            <a:avLst/>
          </a:prstGeom>
          <a:noFill/>
        </p:spPr>
        <p:txBody>
          <a:bodyPr wrap="square" rtlCol="0">
            <a:spAutoFit/>
          </a:bodyPr>
          <a:lstStyle/>
          <a:p>
            <a:r>
              <a:rPr lang="en-IN" sz="1800" dirty="0" smtClean="0"/>
              <a:t>Entities:</a:t>
            </a:r>
          </a:p>
          <a:p>
            <a:r>
              <a:rPr lang="en-IN" sz="1800" dirty="0" smtClean="0"/>
              <a:t>DEPT</a:t>
            </a:r>
          </a:p>
          <a:p>
            <a:r>
              <a:rPr lang="en-IN" sz="1800" dirty="0" smtClean="0"/>
              <a:t>EMP</a:t>
            </a:r>
          </a:p>
          <a:p>
            <a:r>
              <a:rPr lang="en-IN" sz="1800" dirty="0" smtClean="0"/>
              <a:t>PROJECT</a:t>
            </a:r>
          </a:p>
          <a:p>
            <a:r>
              <a:rPr lang="en-IN" sz="1800" dirty="0" smtClean="0"/>
              <a:t>DEPENDENT</a:t>
            </a:r>
          </a:p>
          <a:p>
            <a:endParaRPr lang="en-IN" sz="1800" dirty="0" smtClean="0"/>
          </a:p>
          <a:p>
            <a:r>
              <a:rPr lang="en-IN" sz="1800" dirty="0" smtClean="0"/>
              <a:t>Relationships:</a:t>
            </a:r>
            <a:endParaRPr lang="en-IN" sz="1800" dirty="0"/>
          </a:p>
          <a:p>
            <a:r>
              <a:rPr lang="en-IN" sz="1800" dirty="0" smtClean="0"/>
              <a:t>EMP – DEPT (M:1)</a:t>
            </a:r>
          </a:p>
          <a:p>
            <a:r>
              <a:rPr lang="en-IN" sz="1800" dirty="0" smtClean="0"/>
              <a:t>EMP – DEPT (1:1) – for manager of department</a:t>
            </a:r>
          </a:p>
          <a:p>
            <a:r>
              <a:rPr lang="en-IN" sz="1800" dirty="0" smtClean="0"/>
              <a:t>DEPT – PROJ (1:M)</a:t>
            </a:r>
          </a:p>
          <a:p>
            <a:r>
              <a:rPr lang="en-IN" sz="1800" dirty="0" smtClean="0"/>
              <a:t>EMP – PROJ (M:N)</a:t>
            </a:r>
          </a:p>
          <a:p>
            <a:r>
              <a:rPr lang="en-IN" sz="1800" dirty="0" smtClean="0"/>
              <a:t>EMP – DEPENDENT (1:M)</a:t>
            </a:r>
            <a:endParaRPr lang="en-IN" sz="1800" dirty="0"/>
          </a:p>
        </p:txBody>
      </p:sp>
    </p:spTree>
    <p:extLst>
      <p:ext uri="{BB962C8B-B14F-4D97-AF65-F5344CB8AC3E}">
        <p14:creationId xmlns:p14="http://schemas.microsoft.com/office/powerpoint/2010/main" val="11185289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2">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6"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800">
                <a:solidFill>
                  <a:schemeClr val="tx1"/>
                </a:solidFill>
                <a:latin typeface="Tahoma" pitchFamily="34" charset="0"/>
              </a:defRPr>
            </a:lvl1pPr>
            <a:lvl2pPr marL="742950" indent="-285750" eaLnBrk="0" hangingPunct="0">
              <a:defRPr sz="2800">
                <a:solidFill>
                  <a:schemeClr val="tx1"/>
                </a:solidFill>
                <a:latin typeface="Tahoma" pitchFamily="34" charset="0"/>
              </a:defRPr>
            </a:lvl2pPr>
            <a:lvl3pPr marL="1143000" indent="-228600" eaLnBrk="0" hangingPunct="0">
              <a:defRPr sz="2800">
                <a:solidFill>
                  <a:schemeClr val="tx1"/>
                </a:solidFill>
                <a:latin typeface="Tahoma" pitchFamily="34" charset="0"/>
              </a:defRPr>
            </a:lvl3pPr>
            <a:lvl4pPr marL="1600200" indent="-228600" eaLnBrk="0" hangingPunct="0">
              <a:defRPr sz="2800">
                <a:solidFill>
                  <a:schemeClr val="tx1"/>
                </a:solidFill>
                <a:latin typeface="Tahoma" pitchFamily="34" charset="0"/>
              </a:defRPr>
            </a:lvl4pPr>
            <a:lvl5pPr marL="2057400" indent="-228600" eaLnBrk="0" hangingPunct="0">
              <a:defRPr sz="2800">
                <a:solidFill>
                  <a:schemeClr val="tx1"/>
                </a:solidFill>
                <a:latin typeface="Tahoma" pitchFamily="34" charset="0"/>
              </a:defRPr>
            </a:lvl5pPr>
            <a:lvl6pPr marL="2514600" indent="-228600" eaLnBrk="0" fontAlgn="base" hangingPunct="0">
              <a:spcBef>
                <a:spcPct val="0"/>
              </a:spcBef>
              <a:spcAft>
                <a:spcPct val="0"/>
              </a:spcAft>
              <a:defRPr sz="2800">
                <a:solidFill>
                  <a:schemeClr val="tx1"/>
                </a:solidFill>
                <a:latin typeface="Tahoma" pitchFamily="34" charset="0"/>
              </a:defRPr>
            </a:lvl6pPr>
            <a:lvl7pPr marL="2971800" indent="-228600" eaLnBrk="0" fontAlgn="base" hangingPunct="0">
              <a:spcBef>
                <a:spcPct val="0"/>
              </a:spcBef>
              <a:spcAft>
                <a:spcPct val="0"/>
              </a:spcAft>
              <a:defRPr sz="2800">
                <a:solidFill>
                  <a:schemeClr val="tx1"/>
                </a:solidFill>
                <a:latin typeface="Tahoma" pitchFamily="34" charset="0"/>
              </a:defRPr>
            </a:lvl7pPr>
            <a:lvl8pPr marL="3429000" indent="-228600" eaLnBrk="0" fontAlgn="base" hangingPunct="0">
              <a:spcBef>
                <a:spcPct val="0"/>
              </a:spcBef>
              <a:spcAft>
                <a:spcPct val="0"/>
              </a:spcAft>
              <a:defRPr sz="2800">
                <a:solidFill>
                  <a:schemeClr val="tx1"/>
                </a:solidFill>
                <a:latin typeface="Tahoma" pitchFamily="34" charset="0"/>
              </a:defRPr>
            </a:lvl8pPr>
            <a:lvl9pPr marL="3886200" indent="-228600" eaLnBrk="0" fontAlgn="base" hangingPunct="0">
              <a:spcBef>
                <a:spcPct val="0"/>
              </a:spcBef>
              <a:spcAft>
                <a:spcPct val="0"/>
              </a:spcAft>
              <a:defRPr sz="2800">
                <a:solidFill>
                  <a:schemeClr val="tx1"/>
                </a:solidFill>
                <a:latin typeface="Tahoma" pitchFamily="34" charset="0"/>
              </a:defRPr>
            </a:lvl9pPr>
          </a:lstStyle>
          <a:p>
            <a:pPr eaLnBrk="1" hangingPunct="1"/>
            <a:fld id="{EFB3C8B0-FF06-4E22-8A0B-0FB4D83F410F}" type="slidenum">
              <a:rPr lang="en-US" sz="2400" smtClean="0">
                <a:solidFill>
                  <a:schemeClr val="tx2"/>
                </a:solidFill>
              </a:rPr>
              <a:pPr eaLnBrk="1" hangingPunct="1"/>
              <a:t>61</a:t>
            </a:fld>
            <a:endParaRPr lang="en-US" sz="2400" smtClean="0">
              <a:solidFill>
                <a:schemeClr val="tx2"/>
              </a:solidFill>
            </a:endParaRPr>
          </a:p>
        </p:txBody>
      </p:sp>
      <p:pic>
        <p:nvPicPr>
          <p:cNvPr id="6" name="Picture 4" descr="ER Diagram of a Company - GeeksforGeek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7817" y="2743200"/>
            <a:ext cx="6172200" cy="393992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364834" y="1447800"/>
            <a:ext cx="8398166" cy="1200329"/>
          </a:xfrm>
          <a:prstGeom prst="rect">
            <a:avLst/>
          </a:prstGeom>
          <a:noFill/>
          <a:ln w="25400">
            <a:solidFill>
              <a:schemeClr val="tx1"/>
            </a:solidFill>
          </a:ln>
        </p:spPr>
        <p:txBody>
          <a:bodyPr wrap="square" rtlCol="0">
            <a:spAutoFit/>
          </a:bodyPr>
          <a:lstStyle/>
          <a:p>
            <a:r>
              <a:rPr lang="en-IN" sz="1800" dirty="0" smtClean="0">
                <a:latin typeface="+mn-lt"/>
              </a:rPr>
              <a:t>Draw an E-R Diagram to depict employees working in different departments. Some employees are managers of the departments. Every department handles a number of projects. One employee can work on more than one project. An employee can have zero or more dependents.</a:t>
            </a:r>
            <a:endParaRPr lang="en-IN" sz="1800" dirty="0">
              <a:latin typeface="+mn-lt"/>
            </a:endParaRPr>
          </a:p>
        </p:txBody>
      </p:sp>
      <p:sp>
        <p:nvSpPr>
          <p:cNvPr id="9" name="Title 1"/>
          <p:cNvSpPr>
            <a:spLocks noGrp="1"/>
          </p:cNvSpPr>
          <p:nvPr>
            <p:ph type="title"/>
          </p:nvPr>
        </p:nvSpPr>
        <p:spPr>
          <a:xfrm>
            <a:off x="228600" y="457200"/>
            <a:ext cx="5791200" cy="762000"/>
          </a:xfrm>
        </p:spPr>
        <p:txBody>
          <a:bodyPr>
            <a:normAutofit/>
          </a:bodyPr>
          <a:lstStyle/>
          <a:p>
            <a:r>
              <a:rPr lang="en-IN" sz="3200" dirty="0" smtClean="0"/>
              <a:t>examples</a:t>
            </a:r>
            <a:endParaRPr lang="en-IN" sz="3200" dirty="0"/>
          </a:p>
        </p:txBody>
      </p:sp>
      <p:pic>
        <p:nvPicPr>
          <p:cNvPr id="29698"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449237" y="76200"/>
            <a:ext cx="1228471" cy="129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343681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6"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800">
                <a:solidFill>
                  <a:schemeClr val="tx1"/>
                </a:solidFill>
                <a:latin typeface="Tahoma" pitchFamily="34" charset="0"/>
              </a:defRPr>
            </a:lvl1pPr>
            <a:lvl2pPr marL="742950" indent="-285750" eaLnBrk="0" hangingPunct="0">
              <a:defRPr sz="2800">
                <a:solidFill>
                  <a:schemeClr val="tx1"/>
                </a:solidFill>
                <a:latin typeface="Tahoma" pitchFamily="34" charset="0"/>
              </a:defRPr>
            </a:lvl2pPr>
            <a:lvl3pPr marL="1143000" indent="-228600" eaLnBrk="0" hangingPunct="0">
              <a:defRPr sz="2800">
                <a:solidFill>
                  <a:schemeClr val="tx1"/>
                </a:solidFill>
                <a:latin typeface="Tahoma" pitchFamily="34" charset="0"/>
              </a:defRPr>
            </a:lvl3pPr>
            <a:lvl4pPr marL="1600200" indent="-228600" eaLnBrk="0" hangingPunct="0">
              <a:defRPr sz="2800">
                <a:solidFill>
                  <a:schemeClr val="tx1"/>
                </a:solidFill>
                <a:latin typeface="Tahoma" pitchFamily="34" charset="0"/>
              </a:defRPr>
            </a:lvl4pPr>
            <a:lvl5pPr marL="2057400" indent="-228600" eaLnBrk="0" hangingPunct="0">
              <a:defRPr sz="2800">
                <a:solidFill>
                  <a:schemeClr val="tx1"/>
                </a:solidFill>
                <a:latin typeface="Tahoma" pitchFamily="34" charset="0"/>
              </a:defRPr>
            </a:lvl5pPr>
            <a:lvl6pPr marL="2514600" indent="-228600" eaLnBrk="0" fontAlgn="base" hangingPunct="0">
              <a:spcBef>
                <a:spcPct val="0"/>
              </a:spcBef>
              <a:spcAft>
                <a:spcPct val="0"/>
              </a:spcAft>
              <a:defRPr sz="2800">
                <a:solidFill>
                  <a:schemeClr val="tx1"/>
                </a:solidFill>
                <a:latin typeface="Tahoma" pitchFamily="34" charset="0"/>
              </a:defRPr>
            </a:lvl6pPr>
            <a:lvl7pPr marL="2971800" indent="-228600" eaLnBrk="0" fontAlgn="base" hangingPunct="0">
              <a:spcBef>
                <a:spcPct val="0"/>
              </a:spcBef>
              <a:spcAft>
                <a:spcPct val="0"/>
              </a:spcAft>
              <a:defRPr sz="2800">
                <a:solidFill>
                  <a:schemeClr val="tx1"/>
                </a:solidFill>
                <a:latin typeface="Tahoma" pitchFamily="34" charset="0"/>
              </a:defRPr>
            </a:lvl7pPr>
            <a:lvl8pPr marL="3429000" indent="-228600" eaLnBrk="0" fontAlgn="base" hangingPunct="0">
              <a:spcBef>
                <a:spcPct val="0"/>
              </a:spcBef>
              <a:spcAft>
                <a:spcPct val="0"/>
              </a:spcAft>
              <a:defRPr sz="2800">
                <a:solidFill>
                  <a:schemeClr val="tx1"/>
                </a:solidFill>
                <a:latin typeface="Tahoma" pitchFamily="34" charset="0"/>
              </a:defRPr>
            </a:lvl8pPr>
            <a:lvl9pPr marL="3886200" indent="-228600" eaLnBrk="0" fontAlgn="base" hangingPunct="0">
              <a:spcBef>
                <a:spcPct val="0"/>
              </a:spcBef>
              <a:spcAft>
                <a:spcPct val="0"/>
              </a:spcAft>
              <a:defRPr sz="2800">
                <a:solidFill>
                  <a:schemeClr val="tx1"/>
                </a:solidFill>
                <a:latin typeface="Tahoma" pitchFamily="34" charset="0"/>
              </a:defRPr>
            </a:lvl9pPr>
          </a:lstStyle>
          <a:p>
            <a:pPr eaLnBrk="1" hangingPunct="1"/>
            <a:fld id="{EFB3C8B0-FF06-4E22-8A0B-0FB4D83F410F}" type="slidenum">
              <a:rPr lang="en-US" sz="2400" smtClean="0">
                <a:solidFill>
                  <a:schemeClr val="tx2"/>
                </a:solidFill>
              </a:rPr>
              <a:pPr eaLnBrk="1" hangingPunct="1"/>
              <a:t>62</a:t>
            </a:fld>
            <a:endParaRPr lang="en-US" sz="2400" smtClean="0">
              <a:solidFill>
                <a:schemeClr val="tx2"/>
              </a:solidFill>
            </a:endParaRPr>
          </a:p>
        </p:txBody>
      </p:sp>
      <p:sp>
        <p:nvSpPr>
          <p:cNvPr id="5" name="TextBox 4"/>
          <p:cNvSpPr txBox="1"/>
          <p:nvPr/>
        </p:nvSpPr>
        <p:spPr>
          <a:xfrm>
            <a:off x="308903" y="1905000"/>
            <a:ext cx="8398166" cy="1477328"/>
          </a:xfrm>
          <a:prstGeom prst="rect">
            <a:avLst/>
          </a:prstGeom>
          <a:noFill/>
          <a:ln w="25400">
            <a:solidFill>
              <a:schemeClr val="tx1"/>
            </a:solidFill>
          </a:ln>
        </p:spPr>
        <p:txBody>
          <a:bodyPr wrap="square" rtlCol="0">
            <a:spAutoFit/>
          </a:bodyPr>
          <a:lstStyle/>
          <a:p>
            <a:r>
              <a:rPr lang="en-IN" sz="1800" dirty="0" smtClean="0">
                <a:latin typeface="+mn-lt"/>
              </a:rPr>
              <a:t>Draw an E-R Diagram to depict details about different departments of Faculty of Technology and Engineering. There are staff members and students in every department. Staff member can be Teaching or Administrative. Each have their own set of different information which needs to be stored. Passport details of staff members with all information is also to be maintained. </a:t>
            </a:r>
            <a:endParaRPr lang="en-IN" sz="1800" dirty="0">
              <a:latin typeface="+mn-lt"/>
            </a:endParaRPr>
          </a:p>
        </p:txBody>
      </p:sp>
      <p:sp>
        <p:nvSpPr>
          <p:cNvPr id="9" name="Title 1"/>
          <p:cNvSpPr>
            <a:spLocks noGrp="1"/>
          </p:cNvSpPr>
          <p:nvPr>
            <p:ph type="title"/>
          </p:nvPr>
        </p:nvSpPr>
        <p:spPr>
          <a:xfrm>
            <a:off x="228600" y="457200"/>
            <a:ext cx="5791200" cy="762000"/>
          </a:xfrm>
        </p:spPr>
        <p:txBody>
          <a:bodyPr>
            <a:normAutofit/>
          </a:bodyPr>
          <a:lstStyle/>
          <a:p>
            <a:r>
              <a:rPr lang="en-IN" sz="3200" dirty="0" smtClean="0"/>
              <a:t>examples</a:t>
            </a:r>
            <a:endParaRPr lang="en-IN" sz="3200" dirty="0"/>
          </a:p>
        </p:txBody>
      </p:sp>
      <p:pic>
        <p:nvPicPr>
          <p:cNvPr id="2969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49237" y="76200"/>
            <a:ext cx="1228471" cy="129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p:cNvSpPr txBox="1"/>
          <p:nvPr/>
        </p:nvSpPr>
        <p:spPr>
          <a:xfrm>
            <a:off x="308903" y="3962400"/>
            <a:ext cx="8398166" cy="1477328"/>
          </a:xfrm>
          <a:prstGeom prst="rect">
            <a:avLst/>
          </a:prstGeom>
          <a:noFill/>
          <a:ln w="25400">
            <a:solidFill>
              <a:schemeClr val="tx1"/>
            </a:solidFill>
          </a:ln>
        </p:spPr>
        <p:txBody>
          <a:bodyPr wrap="square" rtlCol="0">
            <a:spAutoFit/>
          </a:bodyPr>
          <a:lstStyle/>
          <a:p>
            <a:r>
              <a:rPr lang="en-IN" sz="1800" dirty="0" smtClean="0">
                <a:latin typeface="+mn-lt"/>
              </a:rPr>
              <a:t>Draw an E-R Diagram for the CSE Departmental Library Management System. There are books, journals and DVDs in the library which can be issued. The members of the library are the staff and students. Currently every staff member can issue 6 books and keep them for 6 months. Every student can issue 2 books and keep them for 15 days. Include fine options for late return also.</a:t>
            </a:r>
            <a:endParaRPr lang="en-IN" sz="1800" dirty="0">
              <a:latin typeface="+mn-lt"/>
            </a:endParaRPr>
          </a:p>
        </p:txBody>
      </p:sp>
    </p:spTree>
    <p:extLst>
      <p:ext uri="{BB962C8B-B14F-4D97-AF65-F5344CB8AC3E}">
        <p14:creationId xmlns:p14="http://schemas.microsoft.com/office/powerpoint/2010/main" val="3493824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6"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800">
                <a:solidFill>
                  <a:schemeClr val="tx1"/>
                </a:solidFill>
                <a:latin typeface="Tahoma" pitchFamily="34" charset="0"/>
              </a:defRPr>
            </a:lvl1pPr>
            <a:lvl2pPr marL="742950" indent="-285750" eaLnBrk="0" hangingPunct="0">
              <a:defRPr sz="2800">
                <a:solidFill>
                  <a:schemeClr val="tx1"/>
                </a:solidFill>
                <a:latin typeface="Tahoma" pitchFamily="34" charset="0"/>
              </a:defRPr>
            </a:lvl2pPr>
            <a:lvl3pPr marL="1143000" indent="-228600" eaLnBrk="0" hangingPunct="0">
              <a:defRPr sz="2800">
                <a:solidFill>
                  <a:schemeClr val="tx1"/>
                </a:solidFill>
                <a:latin typeface="Tahoma" pitchFamily="34" charset="0"/>
              </a:defRPr>
            </a:lvl3pPr>
            <a:lvl4pPr marL="1600200" indent="-228600" eaLnBrk="0" hangingPunct="0">
              <a:defRPr sz="2800">
                <a:solidFill>
                  <a:schemeClr val="tx1"/>
                </a:solidFill>
                <a:latin typeface="Tahoma" pitchFamily="34" charset="0"/>
              </a:defRPr>
            </a:lvl4pPr>
            <a:lvl5pPr marL="2057400" indent="-228600" eaLnBrk="0" hangingPunct="0">
              <a:defRPr sz="2800">
                <a:solidFill>
                  <a:schemeClr val="tx1"/>
                </a:solidFill>
                <a:latin typeface="Tahoma" pitchFamily="34" charset="0"/>
              </a:defRPr>
            </a:lvl5pPr>
            <a:lvl6pPr marL="2514600" indent="-228600" eaLnBrk="0" fontAlgn="base" hangingPunct="0">
              <a:spcBef>
                <a:spcPct val="0"/>
              </a:spcBef>
              <a:spcAft>
                <a:spcPct val="0"/>
              </a:spcAft>
              <a:defRPr sz="2800">
                <a:solidFill>
                  <a:schemeClr val="tx1"/>
                </a:solidFill>
                <a:latin typeface="Tahoma" pitchFamily="34" charset="0"/>
              </a:defRPr>
            </a:lvl6pPr>
            <a:lvl7pPr marL="2971800" indent="-228600" eaLnBrk="0" fontAlgn="base" hangingPunct="0">
              <a:spcBef>
                <a:spcPct val="0"/>
              </a:spcBef>
              <a:spcAft>
                <a:spcPct val="0"/>
              </a:spcAft>
              <a:defRPr sz="2800">
                <a:solidFill>
                  <a:schemeClr val="tx1"/>
                </a:solidFill>
                <a:latin typeface="Tahoma" pitchFamily="34" charset="0"/>
              </a:defRPr>
            </a:lvl7pPr>
            <a:lvl8pPr marL="3429000" indent="-228600" eaLnBrk="0" fontAlgn="base" hangingPunct="0">
              <a:spcBef>
                <a:spcPct val="0"/>
              </a:spcBef>
              <a:spcAft>
                <a:spcPct val="0"/>
              </a:spcAft>
              <a:defRPr sz="2800">
                <a:solidFill>
                  <a:schemeClr val="tx1"/>
                </a:solidFill>
                <a:latin typeface="Tahoma" pitchFamily="34" charset="0"/>
              </a:defRPr>
            </a:lvl8pPr>
            <a:lvl9pPr marL="3886200" indent="-228600" eaLnBrk="0" fontAlgn="base" hangingPunct="0">
              <a:spcBef>
                <a:spcPct val="0"/>
              </a:spcBef>
              <a:spcAft>
                <a:spcPct val="0"/>
              </a:spcAft>
              <a:defRPr sz="2800">
                <a:solidFill>
                  <a:schemeClr val="tx1"/>
                </a:solidFill>
                <a:latin typeface="Tahoma" pitchFamily="34" charset="0"/>
              </a:defRPr>
            </a:lvl9pPr>
          </a:lstStyle>
          <a:p>
            <a:pPr eaLnBrk="1" hangingPunct="1"/>
            <a:fld id="{EFB3C8B0-FF06-4E22-8A0B-0FB4D83F410F}" type="slidenum">
              <a:rPr lang="en-US" sz="2400" smtClean="0">
                <a:solidFill>
                  <a:schemeClr val="tx2"/>
                </a:solidFill>
              </a:rPr>
              <a:pPr eaLnBrk="1" hangingPunct="1"/>
              <a:t>63</a:t>
            </a:fld>
            <a:endParaRPr lang="en-US" sz="2400" smtClean="0">
              <a:solidFill>
                <a:schemeClr val="tx2"/>
              </a:solidFill>
            </a:endParaRPr>
          </a:p>
        </p:txBody>
      </p:sp>
      <p:sp>
        <p:nvSpPr>
          <p:cNvPr id="9" name="Title 1"/>
          <p:cNvSpPr>
            <a:spLocks noGrp="1"/>
          </p:cNvSpPr>
          <p:nvPr>
            <p:ph type="title"/>
          </p:nvPr>
        </p:nvSpPr>
        <p:spPr>
          <a:xfrm>
            <a:off x="228600" y="457200"/>
            <a:ext cx="5791200" cy="762000"/>
          </a:xfrm>
        </p:spPr>
        <p:txBody>
          <a:bodyPr>
            <a:normAutofit/>
          </a:bodyPr>
          <a:lstStyle/>
          <a:p>
            <a:r>
              <a:rPr lang="en-IN" sz="3200" dirty="0" smtClean="0"/>
              <a:t>examples</a:t>
            </a:r>
            <a:endParaRPr lang="en-IN" sz="3200" dirty="0"/>
          </a:p>
        </p:txBody>
      </p:sp>
      <p:pic>
        <p:nvPicPr>
          <p:cNvPr id="2969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49237" y="76200"/>
            <a:ext cx="1228471" cy="129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p:cNvSpPr txBox="1"/>
          <p:nvPr/>
        </p:nvSpPr>
        <p:spPr>
          <a:xfrm>
            <a:off x="437626" y="79163"/>
            <a:ext cx="8398166" cy="1477328"/>
          </a:xfrm>
          <a:prstGeom prst="rect">
            <a:avLst/>
          </a:prstGeom>
          <a:solidFill>
            <a:schemeClr val="bg2">
              <a:lumMod val="20000"/>
              <a:lumOff val="80000"/>
            </a:schemeClr>
          </a:solidFill>
          <a:ln w="25400">
            <a:solidFill>
              <a:schemeClr val="tx1"/>
            </a:solidFill>
          </a:ln>
        </p:spPr>
        <p:txBody>
          <a:bodyPr wrap="square" rtlCol="0">
            <a:spAutoFit/>
          </a:bodyPr>
          <a:lstStyle/>
          <a:p>
            <a:r>
              <a:rPr lang="en-IN" sz="1800" dirty="0" smtClean="0">
                <a:latin typeface="+mn-lt"/>
              </a:rPr>
              <a:t>Draw an E-R Diagram for the CSE Departmental Library Management System. There are books, journals and DVDs in the library which can be issued. The members of the library are the staff and students. Currently every staff member can issue 6 books and keep them for 6 months. Every student can issue 2 books and keep them for 15 days. Include fine options for late return also.</a:t>
            </a:r>
            <a:endParaRPr lang="en-IN" sz="1800" dirty="0">
              <a:latin typeface="+mn-lt"/>
            </a:endParaRPr>
          </a:p>
        </p:txBody>
      </p:sp>
      <p:sp>
        <p:nvSpPr>
          <p:cNvPr id="2" name="Rectangle 1"/>
          <p:cNvSpPr/>
          <p:nvPr/>
        </p:nvSpPr>
        <p:spPr>
          <a:xfrm>
            <a:off x="1939779" y="3657600"/>
            <a:ext cx="914400" cy="4572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dirty="0" smtClean="0">
                <a:solidFill>
                  <a:schemeClr val="accent1">
                    <a:lumMod val="50000"/>
                  </a:schemeClr>
                </a:solidFill>
              </a:rPr>
              <a:t>Item</a:t>
            </a:r>
            <a:endParaRPr lang="en-IN" sz="2000" dirty="0">
              <a:solidFill>
                <a:schemeClr val="accent1">
                  <a:lumMod val="50000"/>
                </a:schemeClr>
              </a:solidFill>
            </a:endParaRPr>
          </a:p>
        </p:txBody>
      </p:sp>
      <p:sp>
        <p:nvSpPr>
          <p:cNvPr id="8" name="Rectangle 7"/>
          <p:cNvSpPr/>
          <p:nvPr/>
        </p:nvSpPr>
        <p:spPr>
          <a:xfrm>
            <a:off x="1894863" y="5638800"/>
            <a:ext cx="914400" cy="4572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dirty="0" smtClean="0">
                <a:solidFill>
                  <a:schemeClr val="accent1">
                    <a:lumMod val="50000"/>
                  </a:schemeClr>
                </a:solidFill>
              </a:rPr>
              <a:t>Jour</a:t>
            </a:r>
            <a:endParaRPr lang="en-IN" sz="2000" dirty="0">
              <a:solidFill>
                <a:schemeClr val="accent1">
                  <a:lumMod val="50000"/>
                </a:schemeClr>
              </a:solidFill>
            </a:endParaRPr>
          </a:p>
        </p:txBody>
      </p:sp>
      <p:sp>
        <p:nvSpPr>
          <p:cNvPr id="10" name="Rectangle 9"/>
          <p:cNvSpPr/>
          <p:nvPr/>
        </p:nvSpPr>
        <p:spPr>
          <a:xfrm>
            <a:off x="3276600" y="5638800"/>
            <a:ext cx="914400" cy="4572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dirty="0" smtClean="0">
                <a:solidFill>
                  <a:schemeClr val="accent1">
                    <a:lumMod val="50000"/>
                  </a:schemeClr>
                </a:solidFill>
              </a:rPr>
              <a:t>DVD</a:t>
            </a:r>
            <a:endParaRPr lang="en-IN" sz="2000" dirty="0">
              <a:solidFill>
                <a:schemeClr val="accent1">
                  <a:lumMod val="50000"/>
                </a:schemeClr>
              </a:solidFill>
            </a:endParaRPr>
          </a:p>
        </p:txBody>
      </p:sp>
      <p:sp>
        <p:nvSpPr>
          <p:cNvPr id="11" name="Rectangle 10"/>
          <p:cNvSpPr/>
          <p:nvPr/>
        </p:nvSpPr>
        <p:spPr>
          <a:xfrm>
            <a:off x="457200" y="5638800"/>
            <a:ext cx="914400" cy="4572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dirty="0" smtClean="0">
                <a:solidFill>
                  <a:schemeClr val="accent1">
                    <a:lumMod val="50000"/>
                  </a:schemeClr>
                </a:solidFill>
              </a:rPr>
              <a:t>Book</a:t>
            </a:r>
            <a:endParaRPr lang="en-IN" sz="2000" dirty="0">
              <a:solidFill>
                <a:schemeClr val="accent1">
                  <a:lumMod val="50000"/>
                </a:schemeClr>
              </a:solidFill>
            </a:endParaRPr>
          </a:p>
        </p:txBody>
      </p:sp>
      <p:sp>
        <p:nvSpPr>
          <p:cNvPr id="12" name="Rectangle 11"/>
          <p:cNvSpPr/>
          <p:nvPr/>
        </p:nvSpPr>
        <p:spPr>
          <a:xfrm>
            <a:off x="4615737" y="5638800"/>
            <a:ext cx="914400" cy="4572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dirty="0" smtClean="0">
                <a:solidFill>
                  <a:schemeClr val="accent1">
                    <a:lumMod val="50000"/>
                  </a:schemeClr>
                </a:solidFill>
              </a:rPr>
              <a:t>Staff</a:t>
            </a:r>
            <a:endParaRPr lang="en-IN" sz="2000" dirty="0">
              <a:solidFill>
                <a:schemeClr val="accent1">
                  <a:lumMod val="50000"/>
                </a:schemeClr>
              </a:solidFill>
            </a:endParaRPr>
          </a:p>
        </p:txBody>
      </p:sp>
      <p:sp>
        <p:nvSpPr>
          <p:cNvPr id="13" name="Rectangle 12"/>
          <p:cNvSpPr/>
          <p:nvPr/>
        </p:nvSpPr>
        <p:spPr>
          <a:xfrm>
            <a:off x="6992037" y="5562600"/>
            <a:ext cx="914400" cy="4572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dirty="0" smtClean="0">
                <a:solidFill>
                  <a:schemeClr val="accent1">
                    <a:lumMod val="50000"/>
                  </a:schemeClr>
                </a:solidFill>
              </a:rPr>
              <a:t>Stud</a:t>
            </a:r>
            <a:endParaRPr lang="en-IN" sz="2000" dirty="0">
              <a:solidFill>
                <a:schemeClr val="accent1">
                  <a:lumMod val="50000"/>
                </a:schemeClr>
              </a:solidFill>
            </a:endParaRPr>
          </a:p>
        </p:txBody>
      </p:sp>
      <p:sp>
        <p:nvSpPr>
          <p:cNvPr id="14" name="Rectangle 13"/>
          <p:cNvSpPr/>
          <p:nvPr/>
        </p:nvSpPr>
        <p:spPr>
          <a:xfrm>
            <a:off x="5486400" y="3660828"/>
            <a:ext cx="1233869" cy="4572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dirty="0" smtClean="0">
                <a:solidFill>
                  <a:schemeClr val="accent1">
                    <a:lumMod val="50000"/>
                  </a:schemeClr>
                </a:solidFill>
              </a:rPr>
              <a:t>Member</a:t>
            </a:r>
            <a:endParaRPr lang="en-IN" sz="2000" dirty="0">
              <a:solidFill>
                <a:schemeClr val="accent1">
                  <a:lumMod val="50000"/>
                </a:schemeClr>
              </a:solidFill>
            </a:endParaRPr>
          </a:p>
        </p:txBody>
      </p:sp>
      <p:sp>
        <p:nvSpPr>
          <p:cNvPr id="16" name="Rectangle 15"/>
          <p:cNvSpPr/>
          <p:nvPr/>
        </p:nvSpPr>
        <p:spPr>
          <a:xfrm>
            <a:off x="8063472" y="3650774"/>
            <a:ext cx="914400" cy="4572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dirty="0" smtClean="0">
                <a:solidFill>
                  <a:schemeClr val="accent1">
                    <a:lumMod val="50000"/>
                  </a:schemeClr>
                </a:solidFill>
              </a:rPr>
              <a:t>Type</a:t>
            </a:r>
            <a:endParaRPr lang="en-IN" sz="2000" dirty="0">
              <a:solidFill>
                <a:schemeClr val="accent1">
                  <a:lumMod val="50000"/>
                </a:schemeClr>
              </a:solidFill>
            </a:endParaRPr>
          </a:p>
        </p:txBody>
      </p:sp>
      <p:sp>
        <p:nvSpPr>
          <p:cNvPr id="17" name="Rectangle 16"/>
          <p:cNvSpPr/>
          <p:nvPr/>
        </p:nvSpPr>
        <p:spPr>
          <a:xfrm>
            <a:off x="1948320" y="1828800"/>
            <a:ext cx="914400" cy="4572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dirty="0" smtClean="0">
                <a:solidFill>
                  <a:schemeClr val="accent1">
                    <a:lumMod val="50000"/>
                  </a:schemeClr>
                </a:solidFill>
              </a:rPr>
              <a:t>Fine</a:t>
            </a:r>
            <a:endParaRPr lang="en-IN" sz="2000" dirty="0">
              <a:solidFill>
                <a:schemeClr val="accent1">
                  <a:lumMod val="50000"/>
                </a:schemeClr>
              </a:solidFill>
            </a:endParaRPr>
          </a:p>
        </p:txBody>
      </p:sp>
      <p:grpSp>
        <p:nvGrpSpPr>
          <p:cNvPr id="24" name="Group 23"/>
          <p:cNvGrpSpPr/>
          <p:nvPr/>
        </p:nvGrpSpPr>
        <p:grpSpPr>
          <a:xfrm>
            <a:off x="3812537" y="3483785"/>
            <a:ext cx="881937" cy="811286"/>
            <a:chOff x="3677872" y="3483785"/>
            <a:chExt cx="881937" cy="811286"/>
          </a:xfrm>
        </p:grpSpPr>
        <p:sp>
          <p:nvSpPr>
            <p:cNvPr id="4" name="Diamond 3"/>
            <p:cNvSpPr/>
            <p:nvPr/>
          </p:nvSpPr>
          <p:spPr>
            <a:xfrm>
              <a:off x="3677872" y="3483785"/>
              <a:ext cx="881937" cy="811286"/>
            </a:xfrm>
            <a:prstGeom prst="diamond">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200" dirty="0">
                <a:solidFill>
                  <a:schemeClr val="accent1">
                    <a:lumMod val="50000"/>
                  </a:schemeClr>
                </a:solidFill>
              </a:endParaRPr>
            </a:p>
          </p:txBody>
        </p:sp>
        <p:sp>
          <p:nvSpPr>
            <p:cNvPr id="6" name="TextBox 5"/>
            <p:cNvSpPr txBox="1"/>
            <p:nvPr/>
          </p:nvSpPr>
          <p:spPr>
            <a:xfrm>
              <a:off x="3790865" y="3744716"/>
              <a:ext cx="655949" cy="276999"/>
            </a:xfrm>
            <a:prstGeom prst="rect">
              <a:avLst/>
            </a:prstGeom>
            <a:noFill/>
          </p:spPr>
          <p:txBody>
            <a:bodyPr wrap="none" rtlCol="0">
              <a:spAutoFit/>
            </a:bodyPr>
            <a:lstStyle/>
            <a:p>
              <a:r>
                <a:rPr lang="en-IN" sz="1200" b="1" dirty="0" smtClean="0">
                  <a:solidFill>
                    <a:schemeClr val="accent1">
                      <a:lumMod val="50000"/>
                    </a:schemeClr>
                  </a:solidFill>
                </a:rPr>
                <a:t>issues</a:t>
              </a:r>
              <a:endParaRPr lang="en-IN" sz="1200" b="1" dirty="0">
                <a:solidFill>
                  <a:schemeClr val="accent1">
                    <a:lumMod val="50000"/>
                  </a:schemeClr>
                </a:solidFill>
              </a:endParaRPr>
            </a:p>
          </p:txBody>
        </p:sp>
      </p:grpSp>
      <p:grpSp>
        <p:nvGrpSpPr>
          <p:cNvPr id="21" name="Group 20"/>
          <p:cNvGrpSpPr/>
          <p:nvPr/>
        </p:nvGrpSpPr>
        <p:grpSpPr>
          <a:xfrm>
            <a:off x="1956010" y="2619987"/>
            <a:ext cx="881937" cy="811286"/>
            <a:chOff x="1956010" y="2619987"/>
            <a:chExt cx="881937" cy="811286"/>
          </a:xfrm>
        </p:grpSpPr>
        <p:sp>
          <p:nvSpPr>
            <p:cNvPr id="25" name="Diamond 24"/>
            <p:cNvSpPr/>
            <p:nvPr/>
          </p:nvSpPr>
          <p:spPr>
            <a:xfrm>
              <a:off x="1956010" y="2619987"/>
              <a:ext cx="881937" cy="811286"/>
            </a:xfrm>
            <a:prstGeom prst="diamond">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200" dirty="0">
                <a:solidFill>
                  <a:schemeClr val="accent1">
                    <a:lumMod val="50000"/>
                  </a:schemeClr>
                </a:solidFill>
              </a:endParaRPr>
            </a:p>
          </p:txBody>
        </p:sp>
        <p:sp>
          <p:nvSpPr>
            <p:cNvPr id="26" name="TextBox 25"/>
            <p:cNvSpPr txBox="1"/>
            <p:nvPr/>
          </p:nvSpPr>
          <p:spPr>
            <a:xfrm>
              <a:off x="2127513" y="2884251"/>
              <a:ext cx="538930" cy="276999"/>
            </a:xfrm>
            <a:prstGeom prst="rect">
              <a:avLst/>
            </a:prstGeom>
            <a:noFill/>
          </p:spPr>
          <p:txBody>
            <a:bodyPr wrap="none" rtlCol="0">
              <a:spAutoFit/>
            </a:bodyPr>
            <a:lstStyle/>
            <a:p>
              <a:r>
                <a:rPr lang="en-IN" sz="1200" b="1" dirty="0" smtClean="0">
                  <a:solidFill>
                    <a:schemeClr val="accent1">
                      <a:lumMod val="50000"/>
                    </a:schemeClr>
                  </a:solidFill>
                </a:rPr>
                <a:t>pays</a:t>
              </a:r>
              <a:endParaRPr lang="en-IN" sz="1200" b="1" dirty="0">
                <a:solidFill>
                  <a:schemeClr val="accent1">
                    <a:lumMod val="50000"/>
                  </a:schemeClr>
                </a:solidFill>
              </a:endParaRPr>
            </a:p>
          </p:txBody>
        </p:sp>
      </p:grpSp>
      <p:grpSp>
        <p:nvGrpSpPr>
          <p:cNvPr id="29" name="Group 28"/>
          <p:cNvGrpSpPr/>
          <p:nvPr/>
        </p:nvGrpSpPr>
        <p:grpSpPr>
          <a:xfrm>
            <a:off x="6935713" y="3477574"/>
            <a:ext cx="881937" cy="811286"/>
            <a:chOff x="6935713" y="3477574"/>
            <a:chExt cx="881937" cy="811286"/>
          </a:xfrm>
        </p:grpSpPr>
        <p:sp>
          <p:nvSpPr>
            <p:cNvPr id="27" name="Diamond 26"/>
            <p:cNvSpPr/>
            <p:nvPr/>
          </p:nvSpPr>
          <p:spPr>
            <a:xfrm>
              <a:off x="6935713" y="3477574"/>
              <a:ext cx="881937" cy="811286"/>
            </a:xfrm>
            <a:prstGeom prst="diamond">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200" dirty="0">
                <a:solidFill>
                  <a:schemeClr val="accent1">
                    <a:lumMod val="50000"/>
                  </a:schemeClr>
                </a:solidFill>
              </a:endParaRPr>
            </a:p>
          </p:txBody>
        </p:sp>
        <p:sp>
          <p:nvSpPr>
            <p:cNvPr id="28" name="TextBox 27"/>
            <p:cNvSpPr txBox="1"/>
            <p:nvPr/>
          </p:nvSpPr>
          <p:spPr>
            <a:xfrm>
              <a:off x="6999727" y="3744717"/>
              <a:ext cx="787395" cy="276999"/>
            </a:xfrm>
            <a:prstGeom prst="rect">
              <a:avLst/>
            </a:prstGeom>
            <a:noFill/>
          </p:spPr>
          <p:txBody>
            <a:bodyPr wrap="none" rtlCol="0">
              <a:spAutoFit/>
            </a:bodyPr>
            <a:lstStyle/>
            <a:p>
              <a:r>
                <a:rPr lang="en-IN" sz="1200" b="1" dirty="0" smtClean="0">
                  <a:solidFill>
                    <a:schemeClr val="accent1">
                      <a:lumMod val="50000"/>
                    </a:schemeClr>
                  </a:solidFill>
                </a:rPr>
                <a:t>belongs</a:t>
              </a:r>
              <a:endParaRPr lang="en-IN" sz="1200" b="1" dirty="0">
                <a:solidFill>
                  <a:schemeClr val="accent1">
                    <a:lumMod val="50000"/>
                  </a:schemeClr>
                </a:solidFill>
              </a:endParaRPr>
            </a:p>
          </p:txBody>
        </p:sp>
      </p:grpSp>
      <p:grpSp>
        <p:nvGrpSpPr>
          <p:cNvPr id="30" name="Group 29"/>
          <p:cNvGrpSpPr/>
          <p:nvPr/>
        </p:nvGrpSpPr>
        <p:grpSpPr>
          <a:xfrm>
            <a:off x="2009960" y="4462064"/>
            <a:ext cx="675663" cy="524312"/>
            <a:chOff x="1941876" y="4572000"/>
            <a:chExt cx="675663" cy="524312"/>
          </a:xfrm>
        </p:grpSpPr>
        <p:sp>
          <p:nvSpPr>
            <p:cNvPr id="3" name="Isosceles Triangle 2"/>
            <p:cNvSpPr/>
            <p:nvPr/>
          </p:nvSpPr>
          <p:spPr>
            <a:xfrm>
              <a:off x="1941876" y="4572000"/>
              <a:ext cx="675663" cy="524312"/>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dirty="0">
                <a:solidFill>
                  <a:schemeClr val="accent1">
                    <a:lumMod val="50000"/>
                  </a:schemeClr>
                </a:solidFill>
              </a:endParaRPr>
            </a:p>
          </p:txBody>
        </p:sp>
        <p:sp>
          <p:nvSpPr>
            <p:cNvPr id="32" name="TextBox 31"/>
            <p:cNvSpPr txBox="1"/>
            <p:nvPr/>
          </p:nvSpPr>
          <p:spPr>
            <a:xfrm>
              <a:off x="2056729" y="4816249"/>
              <a:ext cx="445956" cy="276999"/>
            </a:xfrm>
            <a:prstGeom prst="rect">
              <a:avLst/>
            </a:prstGeom>
            <a:noFill/>
          </p:spPr>
          <p:txBody>
            <a:bodyPr wrap="none" rtlCol="0">
              <a:spAutoFit/>
            </a:bodyPr>
            <a:lstStyle/>
            <a:p>
              <a:r>
                <a:rPr lang="en-IN" sz="1200" b="1" dirty="0" smtClean="0">
                  <a:solidFill>
                    <a:schemeClr val="accent1">
                      <a:lumMod val="50000"/>
                    </a:schemeClr>
                  </a:solidFill>
                </a:rPr>
                <a:t>is a</a:t>
              </a:r>
              <a:endParaRPr lang="en-IN" sz="1200" b="1" dirty="0">
                <a:solidFill>
                  <a:schemeClr val="accent1">
                    <a:lumMod val="50000"/>
                  </a:schemeClr>
                </a:solidFill>
              </a:endParaRPr>
            </a:p>
          </p:txBody>
        </p:sp>
      </p:grpSp>
      <p:grpSp>
        <p:nvGrpSpPr>
          <p:cNvPr id="34" name="Group 33"/>
          <p:cNvGrpSpPr/>
          <p:nvPr/>
        </p:nvGrpSpPr>
        <p:grpSpPr>
          <a:xfrm>
            <a:off x="5745052" y="4462064"/>
            <a:ext cx="675663" cy="524312"/>
            <a:chOff x="1941876" y="4572000"/>
            <a:chExt cx="675663" cy="524312"/>
          </a:xfrm>
        </p:grpSpPr>
        <p:sp>
          <p:nvSpPr>
            <p:cNvPr id="35" name="Isosceles Triangle 34"/>
            <p:cNvSpPr/>
            <p:nvPr/>
          </p:nvSpPr>
          <p:spPr>
            <a:xfrm>
              <a:off x="1941876" y="4572000"/>
              <a:ext cx="675663" cy="524312"/>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dirty="0">
                <a:solidFill>
                  <a:schemeClr val="accent1">
                    <a:lumMod val="50000"/>
                  </a:schemeClr>
                </a:solidFill>
              </a:endParaRPr>
            </a:p>
          </p:txBody>
        </p:sp>
        <p:sp>
          <p:nvSpPr>
            <p:cNvPr id="36" name="TextBox 35"/>
            <p:cNvSpPr txBox="1"/>
            <p:nvPr/>
          </p:nvSpPr>
          <p:spPr>
            <a:xfrm>
              <a:off x="2056729" y="4816249"/>
              <a:ext cx="445956" cy="276999"/>
            </a:xfrm>
            <a:prstGeom prst="rect">
              <a:avLst/>
            </a:prstGeom>
            <a:noFill/>
          </p:spPr>
          <p:txBody>
            <a:bodyPr wrap="none" rtlCol="0">
              <a:spAutoFit/>
            </a:bodyPr>
            <a:lstStyle/>
            <a:p>
              <a:r>
                <a:rPr lang="en-IN" sz="1200" b="1" dirty="0" smtClean="0">
                  <a:solidFill>
                    <a:schemeClr val="accent1">
                      <a:lumMod val="50000"/>
                    </a:schemeClr>
                  </a:solidFill>
                </a:rPr>
                <a:t>is a</a:t>
              </a:r>
              <a:endParaRPr lang="en-IN" sz="1200" b="1" dirty="0">
                <a:solidFill>
                  <a:schemeClr val="accent1">
                    <a:lumMod val="50000"/>
                  </a:schemeClr>
                </a:solidFill>
              </a:endParaRPr>
            </a:p>
          </p:txBody>
        </p:sp>
      </p:grpSp>
      <p:cxnSp>
        <p:nvCxnSpPr>
          <p:cNvPr id="33" name="Straight Connector 32"/>
          <p:cNvCxnSpPr>
            <a:stCxn id="17" idx="2"/>
            <a:endCxn id="25" idx="0"/>
          </p:cNvCxnSpPr>
          <p:nvPr/>
        </p:nvCxnSpPr>
        <p:spPr>
          <a:xfrm flipH="1">
            <a:off x="2396979" y="2286000"/>
            <a:ext cx="8541" cy="333987"/>
          </a:xfrm>
          <a:prstGeom prst="line">
            <a:avLst/>
          </a:prstGeom>
          <a:ln w="38100">
            <a:solidFill>
              <a:srgbClr val="05070B"/>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a:stCxn id="2" idx="3"/>
            <a:endCxn id="4" idx="1"/>
          </p:cNvCxnSpPr>
          <p:nvPr/>
        </p:nvCxnSpPr>
        <p:spPr>
          <a:xfrm>
            <a:off x="2854179" y="3886200"/>
            <a:ext cx="958358" cy="3228"/>
          </a:xfrm>
          <a:prstGeom prst="line">
            <a:avLst/>
          </a:prstGeom>
          <a:ln w="38100">
            <a:solidFill>
              <a:srgbClr val="05070B"/>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a:endCxn id="10" idx="0"/>
          </p:cNvCxnSpPr>
          <p:nvPr/>
        </p:nvCxnSpPr>
        <p:spPr>
          <a:xfrm>
            <a:off x="2575040" y="4989516"/>
            <a:ext cx="1158760" cy="649284"/>
          </a:xfrm>
          <a:prstGeom prst="line">
            <a:avLst/>
          </a:prstGeom>
          <a:ln w="38100">
            <a:solidFill>
              <a:srgbClr val="05070B"/>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a:endCxn id="8" idx="0"/>
          </p:cNvCxnSpPr>
          <p:nvPr/>
        </p:nvCxnSpPr>
        <p:spPr>
          <a:xfrm>
            <a:off x="2343523" y="4986376"/>
            <a:ext cx="8540" cy="652424"/>
          </a:xfrm>
          <a:prstGeom prst="line">
            <a:avLst/>
          </a:prstGeom>
          <a:ln w="38100">
            <a:solidFill>
              <a:srgbClr val="05070B"/>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a:endCxn id="11" idx="0"/>
          </p:cNvCxnSpPr>
          <p:nvPr/>
        </p:nvCxnSpPr>
        <p:spPr>
          <a:xfrm flipH="1">
            <a:off x="914400" y="4984976"/>
            <a:ext cx="1210414" cy="653824"/>
          </a:xfrm>
          <a:prstGeom prst="line">
            <a:avLst/>
          </a:prstGeom>
          <a:ln w="38100">
            <a:solidFill>
              <a:srgbClr val="05070B"/>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flipH="1">
            <a:off x="6082884" y="4128077"/>
            <a:ext cx="8541" cy="333987"/>
          </a:xfrm>
          <a:prstGeom prst="line">
            <a:avLst/>
          </a:prstGeom>
          <a:ln w="38100">
            <a:solidFill>
              <a:srgbClr val="05070B"/>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flipH="1">
            <a:off x="2343522" y="4128077"/>
            <a:ext cx="8541" cy="333987"/>
          </a:xfrm>
          <a:prstGeom prst="line">
            <a:avLst/>
          </a:prstGeom>
          <a:ln w="38100">
            <a:solidFill>
              <a:srgbClr val="05070B"/>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a:endCxn id="2" idx="0"/>
          </p:cNvCxnSpPr>
          <p:nvPr/>
        </p:nvCxnSpPr>
        <p:spPr>
          <a:xfrm>
            <a:off x="2396257" y="3444462"/>
            <a:ext cx="722" cy="213138"/>
          </a:xfrm>
          <a:prstGeom prst="line">
            <a:avLst/>
          </a:prstGeom>
          <a:ln w="38100">
            <a:solidFill>
              <a:srgbClr val="05070B"/>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a:stCxn id="27" idx="3"/>
            <a:endCxn id="16" idx="1"/>
          </p:cNvCxnSpPr>
          <p:nvPr/>
        </p:nvCxnSpPr>
        <p:spPr>
          <a:xfrm flipV="1">
            <a:off x="7817650" y="3879374"/>
            <a:ext cx="245822" cy="3843"/>
          </a:xfrm>
          <a:prstGeom prst="line">
            <a:avLst/>
          </a:prstGeom>
          <a:ln w="38100">
            <a:solidFill>
              <a:srgbClr val="05070B"/>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a:endCxn id="12" idx="0"/>
          </p:cNvCxnSpPr>
          <p:nvPr/>
        </p:nvCxnSpPr>
        <p:spPr>
          <a:xfrm flipH="1">
            <a:off x="5072937" y="4989516"/>
            <a:ext cx="879205" cy="649284"/>
          </a:xfrm>
          <a:prstGeom prst="line">
            <a:avLst/>
          </a:prstGeom>
          <a:ln w="38100">
            <a:solidFill>
              <a:srgbClr val="05070B"/>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a:endCxn id="13" idx="0"/>
          </p:cNvCxnSpPr>
          <p:nvPr/>
        </p:nvCxnSpPr>
        <p:spPr>
          <a:xfrm>
            <a:off x="6256942" y="4989516"/>
            <a:ext cx="1192295" cy="573084"/>
          </a:xfrm>
          <a:prstGeom prst="line">
            <a:avLst/>
          </a:prstGeom>
          <a:ln w="38100">
            <a:solidFill>
              <a:srgbClr val="05070B"/>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6728876" y="3883215"/>
            <a:ext cx="206837" cy="6477"/>
          </a:xfrm>
          <a:prstGeom prst="line">
            <a:avLst/>
          </a:prstGeom>
          <a:ln w="38100">
            <a:solidFill>
              <a:srgbClr val="05070B"/>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a:stCxn id="14" idx="1"/>
          </p:cNvCxnSpPr>
          <p:nvPr/>
        </p:nvCxnSpPr>
        <p:spPr>
          <a:xfrm flipH="1">
            <a:off x="4685934" y="3889428"/>
            <a:ext cx="800466" cy="264"/>
          </a:xfrm>
          <a:prstGeom prst="line">
            <a:avLst/>
          </a:prstGeom>
          <a:ln w="38100">
            <a:solidFill>
              <a:srgbClr val="05070B"/>
            </a:solidFill>
          </a:ln>
        </p:spPr>
        <p:style>
          <a:lnRef idx="1">
            <a:schemeClr val="accent1"/>
          </a:lnRef>
          <a:fillRef idx="0">
            <a:schemeClr val="accent1"/>
          </a:fillRef>
          <a:effectRef idx="0">
            <a:schemeClr val="accent1"/>
          </a:effectRef>
          <a:fontRef idx="minor">
            <a:schemeClr val="tx1"/>
          </a:fontRef>
        </p:style>
      </p:cxnSp>
      <p:sp>
        <p:nvSpPr>
          <p:cNvPr id="65" name="TextBox 64"/>
          <p:cNvSpPr txBox="1"/>
          <p:nvPr/>
        </p:nvSpPr>
        <p:spPr>
          <a:xfrm>
            <a:off x="5159806" y="3612693"/>
            <a:ext cx="322524" cy="276999"/>
          </a:xfrm>
          <a:prstGeom prst="rect">
            <a:avLst/>
          </a:prstGeom>
          <a:noFill/>
        </p:spPr>
        <p:txBody>
          <a:bodyPr wrap="none" rtlCol="0">
            <a:spAutoFit/>
          </a:bodyPr>
          <a:lstStyle/>
          <a:p>
            <a:r>
              <a:rPr lang="en-IN" sz="1200" b="1" dirty="0" smtClean="0"/>
              <a:t>M</a:t>
            </a:r>
            <a:endParaRPr lang="en-IN" sz="1200" b="1" dirty="0"/>
          </a:p>
        </p:txBody>
      </p:sp>
      <p:sp>
        <p:nvSpPr>
          <p:cNvPr id="66" name="TextBox 65"/>
          <p:cNvSpPr txBox="1"/>
          <p:nvPr/>
        </p:nvSpPr>
        <p:spPr>
          <a:xfrm>
            <a:off x="2885485" y="3584051"/>
            <a:ext cx="322524" cy="276999"/>
          </a:xfrm>
          <a:prstGeom prst="rect">
            <a:avLst/>
          </a:prstGeom>
          <a:noFill/>
        </p:spPr>
        <p:txBody>
          <a:bodyPr wrap="none" rtlCol="0">
            <a:spAutoFit/>
          </a:bodyPr>
          <a:lstStyle/>
          <a:p>
            <a:r>
              <a:rPr lang="en-IN" sz="1200" b="1" dirty="0" smtClean="0"/>
              <a:t>M</a:t>
            </a:r>
            <a:endParaRPr lang="en-IN" sz="1200" b="1" dirty="0"/>
          </a:p>
        </p:txBody>
      </p:sp>
      <p:sp>
        <p:nvSpPr>
          <p:cNvPr id="67" name="TextBox 66"/>
          <p:cNvSpPr txBox="1"/>
          <p:nvPr/>
        </p:nvSpPr>
        <p:spPr>
          <a:xfrm>
            <a:off x="6691827" y="3606218"/>
            <a:ext cx="322524" cy="276999"/>
          </a:xfrm>
          <a:prstGeom prst="rect">
            <a:avLst/>
          </a:prstGeom>
          <a:noFill/>
        </p:spPr>
        <p:txBody>
          <a:bodyPr wrap="none" rtlCol="0">
            <a:spAutoFit/>
          </a:bodyPr>
          <a:lstStyle/>
          <a:p>
            <a:r>
              <a:rPr lang="en-IN" sz="1200" b="1" dirty="0" smtClean="0"/>
              <a:t>M</a:t>
            </a:r>
            <a:endParaRPr lang="en-IN" sz="1200" b="1" dirty="0"/>
          </a:p>
        </p:txBody>
      </p:sp>
      <p:sp>
        <p:nvSpPr>
          <p:cNvPr id="68" name="TextBox 67"/>
          <p:cNvSpPr txBox="1"/>
          <p:nvPr/>
        </p:nvSpPr>
        <p:spPr>
          <a:xfrm>
            <a:off x="2073733" y="2314493"/>
            <a:ext cx="322524" cy="276999"/>
          </a:xfrm>
          <a:prstGeom prst="rect">
            <a:avLst/>
          </a:prstGeom>
          <a:noFill/>
        </p:spPr>
        <p:txBody>
          <a:bodyPr wrap="none" rtlCol="0">
            <a:spAutoFit/>
          </a:bodyPr>
          <a:lstStyle/>
          <a:p>
            <a:r>
              <a:rPr lang="en-IN" sz="1200" b="1" dirty="0" smtClean="0"/>
              <a:t>M</a:t>
            </a:r>
            <a:endParaRPr lang="en-IN" sz="1200" b="1" dirty="0"/>
          </a:p>
        </p:txBody>
      </p:sp>
      <p:sp>
        <p:nvSpPr>
          <p:cNvPr id="69" name="TextBox 68"/>
          <p:cNvSpPr txBox="1"/>
          <p:nvPr/>
        </p:nvSpPr>
        <p:spPr>
          <a:xfrm>
            <a:off x="2052304" y="3383829"/>
            <a:ext cx="322524" cy="276999"/>
          </a:xfrm>
          <a:prstGeom prst="rect">
            <a:avLst/>
          </a:prstGeom>
          <a:noFill/>
        </p:spPr>
        <p:txBody>
          <a:bodyPr wrap="none" rtlCol="0">
            <a:spAutoFit/>
          </a:bodyPr>
          <a:lstStyle/>
          <a:p>
            <a:r>
              <a:rPr lang="en-IN" sz="1200" b="1" dirty="0" smtClean="0"/>
              <a:t>M</a:t>
            </a:r>
            <a:endParaRPr lang="en-IN" sz="1200" b="1" dirty="0"/>
          </a:p>
        </p:txBody>
      </p:sp>
      <p:sp>
        <p:nvSpPr>
          <p:cNvPr id="70" name="TextBox 69"/>
          <p:cNvSpPr txBox="1"/>
          <p:nvPr/>
        </p:nvSpPr>
        <p:spPr>
          <a:xfrm>
            <a:off x="7765212" y="3612869"/>
            <a:ext cx="282450" cy="276999"/>
          </a:xfrm>
          <a:prstGeom prst="rect">
            <a:avLst/>
          </a:prstGeom>
          <a:noFill/>
        </p:spPr>
        <p:txBody>
          <a:bodyPr wrap="none" rtlCol="0">
            <a:spAutoFit/>
          </a:bodyPr>
          <a:lstStyle/>
          <a:p>
            <a:r>
              <a:rPr lang="en-IN" sz="1200" b="1" dirty="0" smtClean="0"/>
              <a:t>1</a:t>
            </a:r>
            <a:endParaRPr lang="en-IN" sz="1200" b="1" dirty="0"/>
          </a:p>
        </p:txBody>
      </p:sp>
    </p:spTree>
    <p:extLst>
      <p:ext uri="{BB962C8B-B14F-4D97-AF65-F5344CB8AC3E}">
        <p14:creationId xmlns:p14="http://schemas.microsoft.com/office/powerpoint/2010/main" val="26711775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250"/>
                                  </p:stCondLst>
                                  <p:childTnLst>
                                    <p:set>
                                      <p:cBhvr>
                                        <p:cTn id="14" dur="1" fill="hold">
                                          <p:stCondLst>
                                            <p:cond delay="0"/>
                                          </p:stCondLst>
                                        </p:cTn>
                                        <p:tgtEl>
                                          <p:spTgt spid="4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500"/>
                                  </p:stCondLst>
                                  <p:childTnLst>
                                    <p:set>
                                      <p:cBhvr>
                                        <p:cTn id="18" dur="1" fill="hold">
                                          <p:stCondLst>
                                            <p:cond delay="499"/>
                                          </p:stCondLst>
                                        </p:cTn>
                                        <p:tgtEl>
                                          <p:spTgt spid="3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4"/>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3"/>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4"/>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52"/>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12"/>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53"/>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13"/>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16"/>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54"/>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29"/>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51"/>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67"/>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70"/>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nodeType="clickEffect">
                                  <p:stCondLst>
                                    <p:cond delay="0"/>
                                  </p:stCondLst>
                                  <p:childTnLst>
                                    <p:set>
                                      <p:cBhvr>
                                        <p:cTn id="98" dur="1" fill="hold">
                                          <p:stCondLst>
                                            <p:cond delay="0"/>
                                          </p:stCondLst>
                                        </p:cTn>
                                        <p:tgtEl>
                                          <p:spTgt spid="39"/>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nodeType="clickEffect">
                                  <p:stCondLst>
                                    <p:cond delay="0"/>
                                  </p:stCondLst>
                                  <p:childTnLst>
                                    <p:set>
                                      <p:cBhvr>
                                        <p:cTn id="102" dur="1" fill="hold">
                                          <p:stCondLst>
                                            <p:cond delay="0"/>
                                          </p:stCondLst>
                                        </p:cTn>
                                        <p:tgtEl>
                                          <p:spTgt spid="24"/>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nodeType="clickEffect">
                                  <p:stCondLst>
                                    <p:cond delay="0"/>
                                  </p:stCondLst>
                                  <p:childTnLst>
                                    <p:set>
                                      <p:cBhvr>
                                        <p:cTn id="106" dur="1" fill="hold">
                                          <p:stCondLst>
                                            <p:cond delay="0"/>
                                          </p:stCondLst>
                                        </p:cTn>
                                        <p:tgtEl>
                                          <p:spTgt spid="55"/>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grpId="0" nodeType="clickEffect">
                                  <p:stCondLst>
                                    <p:cond delay="0"/>
                                  </p:stCondLst>
                                  <p:childTnLst>
                                    <p:set>
                                      <p:cBhvr>
                                        <p:cTn id="110" dur="1" fill="hold">
                                          <p:stCondLst>
                                            <p:cond delay="0"/>
                                          </p:stCondLst>
                                        </p:cTn>
                                        <p:tgtEl>
                                          <p:spTgt spid="66"/>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presetID="1" presetClass="entr" presetSubtype="0" fill="hold" grpId="0" nodeType="clickEffect">
                                  <p:stCondLst>
                                    <p:cond delay="0"/>
                                  </p:stCondLst>
                                  <p:childTnLst>
                                    <p:set>
                                      <p:cBhvr>
                                        <p:cTn id="114" dur="1" fill="hold">
                                          <p:stCondLst>
                                            <p:cond delay="0"/>
                                          </p:stCondLst>
                                        </p:cTn>
                                        <p:tgtEl>
                                          <p:spTgt spid="65"/>
                                        </p:tgtEl>
                                        <p:attrNameLst>
                                          <p:attrName>style.visibility</p:attrName>
                                        </p:attrNameLst>
                                      </p:cBhvr>
                                      <p:to>
                                        <p:strVal val="visible"/>
                                      </p:to>
                                    </p:set>
                                  </p:childTnLst>
                                </p:cTn>
                              </p:par>
                            </p:childTnLst>
                          </p:cTn>
                        </p:par>
                      </p:childTnLst>
                    </p:cTn>
                  </p:par>
                  <p:par>
                    <p:cTn id="115" fill="hold">
                      <p:stCondLst>
                        <p:cond delay="indefinite"/>
                      </p:stCondLst>
                      <p:childTnLst>
                        <p:par>
                          <p:cTn id="116" fill="hold">
                            <p:stCondLst>
                              <p:cond delay="0"/>
                            </p:stCondLst>
                            <p:childTnLst>
                              <p:par>
                                <p:cTn id="117" presetID="1" presetClass="entr" presetSubtype="0" fill="hold" grpId="0" nodeType="clickEffect">
                                  <p:stCondLst>
                                    <p:cond delay="0"/>
                                  </p:stCondLst>
                                  <p:childTnLst>
                                    <p:set>
                                      <p:cBhvr>
                                        <p:cTn id="118" dur="1" fill="hold">
                                          <p:stCondLst>
                                            <p:cond delay="0"/>
                                          </p:stCondLst>
                                        </p:cTn>
                                        <p:tgtEl>
                                          <p:spTgt spid="17"/>
                                        </p:tgtEl>
                                        <p:attrNameLst>
                                          <p:attrName>style.visibility</p:attrName>
                                        </p:attrNameLst>
                                      </p:cBhvr>
                                      <p:to>
                                        <p:strVal val="visible"/>
                                      </p:to>
                                    </p:set>
                                  </p:childTnLst>
                                </p:cTn>
                              </p:par>
                            </p:childTnLst>
                          </p:cTn>
                        </p:par>
                      </p:childTnLst>
                    </p:cTn>
                  </p:par>
                  <p:par>
                    <p:cTn id="119" fill="hold">
                      <p:stCondLst>
                        <p:cond delay="indefinite"/>
                      </p:stCondLst>
                      <p:childTnLst>
                        <p:par>
                          <p:cTn id="120" fill="hold">
                            <p:stCondLst>
                              <p:cond delay="0"/>
                            </p:stCondLst>
                            <p:childTnLst>
                              <p:par>
                                <p:cTn id="121" presetID="1" presetClass="entr" presetSubtype="0" fill="hold" nodeType="clickEffect">
                                  <p:stCondLst>
                                    <p:cond delay="0"/>
                                  </p:stCondLst>
                                  <p:childTnLst>
                                    <p:set>
                                      <p:cBhvr>
                                        <p:cTn id="122" dur="1" fill="hold">
                                          <p:stCondLst>
                                            <p:cond delay="0"/>
                                          </p:stCondLst>
                                        </p:cTn>
                                        <p:tgtEl>
                                          <p:spTgt spid="33"/>
                                        </p:tgtEl>
                                        <p:attrNameLst>
                                          <p:attrName>style.visibility</p:attrName>
                                        </p:attrNameLst>
                                      </p:cBhvr>
                                      <p:to>
                                        <p:strVal val="visible"/>
                                      </p:to>
                                    </p:set>
                                  </p:childTnLst>
                                </p:cTn>
                              </p:par>
                            </p:childTnLst>
                          </p:cTn>
                        </p:par>
                      </p:childTnLst>
                    </p:cTn>
                  </p:par>
                  <p:par>
                    <p:cTn id="123" fill="hold">
                      <p:stCondLst>
                        <p:cond delay="indefinite"/>
                      </p:stCondLst>
                      <p:childTnLst>
                        <p:par>
                          <p:cTn id="124" fill="hold">
                            <p:stCondLst>
                              <p:cond delay="0"/>
                            </p:stCondLst>
                            <p:childTnLst>
                              <p:par>
                                <p:cTn id="125" presetID="1" presetClass="entr" presetSubtype="0" fill="hold" nodeType="clickEffect">
                                  <p:stCondLst>
                                    <p:cond delay="0"/>
                                  </p:stCondLst>
                                  <p:childTnLst>
                                    <p:set>
                                      <p:cBhvr>
                                        <p:cTn id="126" dur="1" fill="hold">
                                          <p:stCondLst>
                                            <p:cond delay="0"/>
                                          </p:stCondLst>
                                        </p:cTn>
                                        <p:tgtEl>
                                          <p:spTgt spid="21"/>
                                        </p:tgtEl>
                                        <p:attrNameLst>
                                          <p:attrName>style.visibility</p:attrName>
                                        </p:attrNameLst>
                                      </p:cBhvr>
                                      <p:to>
                                        <p:strVal val="visible"/>
                                      </p:to>
                                    </p:set>
                                  </p:childTnLst>
                                </p:cTn>
                              </p:par>
                            </p:childTnLst>
                          </p:cTn>
                        </p:par>
                      </p:childTnLst>
                    </p:cTn>
                  </p:par>
                  <p:par>
                    <p:cTn id="127" fill="hold">
                      <p:stCondLst>
                        <p:cond delay="indefinite"/>
                      </p:stCondLst>
                      <p:childTnLst>
                        <p:par>
                          <p:cTn id="128" fill="hold">
                            <p:stCondLst>
                              <p:cond delay="0"/>
                            </p:stCondLst>
                            <p:childTnLst>
                              <p:par>
                                <p:cTn id="129" presetID="1" presetClass="entr" presetSubtype="0" fill="hold" nodeType="clickEffect">
                                  <p:stCondLst>
                                    <p:cond delay="0"/>
                                  </p:stCondLst>
                                  <p:childTnLst>
                                    <p:set>
                                      <p:cBhvr>
                                        <p:cTn id="130" dur="1" fill="hold">
                                          <p:stCondLst>
                                            <p:cond delay="0"/>
                                          </p:stCondLst>
                                        </p:cTn>
                                        <p:tgtEl>
                                          <p:spTgt spid="45"/>
                                        </p:tgtEl>
                                        <p:attrNameLst>
                                          <p:attrName>style.visibility</p:attrName>
                                        </p:attrNameLst>
                                      </p:cBhvr>
                                      <p:to>
                                        <p:strVal val="visible"/>
                                      </p:to>
                                    </p:set>
                                  </p:childTnLst>
                                </p:cTn>
                              </p:par>
                            </p:childTnLst>
                          </p:cTn>
                        </p:par>
                      </p:childTnLst>
                    </p:cTn>
                  </p:par>
                  <p:par>
                    <p:cTn id="131" fill="hold">
                      <p:stCondLst>
                        <p:cond delay="indefinite"/>
                      </p:stCondLst>
                      <p:childTnLst>
                        <p:par>
                          <p:cTn id="132" fill="hold">
                            <p:stCondLst>
                              <p:cond delay="0"/>
                            </p:stCondLst>
                            <p:childTnLst>
                              <p:par>
                                <p:cTn id="133" presetID="1" presetClass="entr" presetSubtype="0" fill="hold" grpId="0" nodeType="clickEffect">
                                  <p:stCondLst>
                                    <p:cond delay="0"/>
                                  </p:stCondLst>
                                  <p:childTnLst>
                                    <p:set>
                                      <p:cBhvr>
                                        <p:cTn id="134" dur="1" fill="hold">
                                          <p:stCondLst>
                                            <p:cond delay="0"/>
                                          </p:stCondLst>
                                        </p:cTn>
                                        <p:tgtEl>
                                          <p:spTgt spid="68"/>
                                        </p:tgtEl>
                                        <p:attrNameLst>
                                          <p:attrName>style.visibility</p:attrName>
                                        </p:attrNameLst>
                                      </p:cBhvr>
                                      <p:to>
                                        <p:strVal val="visible"/>
                                      </p:to>
                                    </p:set>
                                  </p:childTnLst>
                                </p:cTn>
                              </p:par>
                            </p:childTnLst>
                          </p:cTn>
                        </p:par>
                      </p:childTnLst>
                    </p:cTn>
                  </p:par>
                  <p:par>
                    <p:cTn id="135" fill="hold">
                      <p:stCondLst>
                        <p:cond delay="indefinite"/>
                      </p:stCondLst>
                      <p:childTnLst>
                        <p:par>
                          <p:cTn id="136" fill="hold">
                            <p:stCondLst>
                              <p:cond delay="0"/>
                            </p:stCondLst>
                            <p:childTnLst>
                              <p:par>
                                <p:cTn id="137" presetID="1" presetClass="entr" presetSubtype="0" fill="hold" grpId="0" nodeType="clickEffect">
                                  <p:stCondLst>
                                    <p:cond delay="0"/>
                                  </p:stCondLst>
                                  <p:childTnLst>
                                    <p:set>
                                      <p:cBhvr>
                                        <p:cTn id="138" dur="1" fill="hold">
                                          <p:stCondLst>
                                            <p:cond delay="0"/>
                                          </p:stCondLst>
                                        </p:cTn>
                                        <p:tgtEl>
                                          <p:spTgt spid="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 grpId="0" animBg="1"/>
      <p:bldP spid="8" grpId="0" animBg="1"/>
      <p:bldP spid="10" grpId="0" animBg="1"/>
      <p:bldP spid="11" grpId="0" animBg="1"/>
      <p:bldP spid="12" grpId="0" animBg="1"/>
      <p:bldP spid="13" grpId="0" animBg="1"/>
      <p:bldP spid="14" grpId="0" animBg="1"/>
      <p:bldP spid="16" grpId="0" animBg="1"/>
      <p:bldP spid="17" grpId="0" animBg="1"/>
      <p:bldP spid="65" grpId="0"/>
      <p:bldP spid="66" grpId="0"/>
      <p:bldP spid="67" grpId="0"/>
      <p:bldP spid="68" grpId="0"/>
      <p:bldP spid="69" grpId="0"/>
      <p:bldP spid="70"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6"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800">
                <a:solidFill>
                  <a:schemeClr val="tx1"/>
                </a:solidFill>
                <a:latin typeface="Tahoma" pitchFamily="34" charset="0"/>
              </a:defRPr>
            </a:lvl1pPr>
            <a:lvl2pPr marL="742950" indent="-285750" eaLnBrk="0" hangingPunct="0">
              <a:defRPr sz="2800">
                <a:solidFill>
                  <a:schemeClr val="tx1"/>
                </a:solidFill>
                <a:latin typeface="Tahoma" pitchFamily="34" charset="0"/>
              </a:defRPr>
            </a:lvl2pPr>
            <a:lvl3pPr marL="1143000" indent="-228600" eaLnBrk="0" hangingPunct="0">
              <a:defRPr sz="2800">
                <a:solidFill>
                  <a:schemeClr val="tx1"/>
                </a:solidFill>
                <a:latin typeface="Tahoma" pitchFamily="34" charset="0"/>
              </a:defRPr>
            </a:lvl3pPr>
            <a:lvl4pPr marL="1600200" indent="-228600" eaLnBrk="0" hangingPunct="0">
              <a:defRPr sz="2800">
                <a:solidFill>
                  <a:schemeClr val="tx1"/>
                </a:solidFill>
                <a:latin typeface="Tahoma" pitchFamily="34" charset="0"/>
              </a:defRPr>
            </a:lvl4pPr>
            <a:lvl5pPr marL="2057400" indent="-228600" eaLnBrk="0" hangingPunct="0">
              <a:defRPr sz="2800">
                <a:solidFill>
                  <a:schemeClr val="tx1"/>
                </a:solidFill>
                <a:latin typeface="Tahoma" pitchFamily="34" charset="0"/>
              </a:defRPr>
            </a:lvl5pPr>
            <a:lvl6pPr marL="2514600" indent="-228600" eaLnBrk="0" fontAlgn="base" hangingPunct="0">
              <a:spcBef>
                <a:spcPct val="0"/>
              </a:spcBef>
              <a:spcAft>
                <a:spcPct val="0"/>
              </a:spcAft>
              <a:defRPr sz="2800">
                <a:solidFill>
                  <a:schemeClr val="tx1"/>
                </a:solidFill>
                <a:latin typeface="Tahoma" pitchFamily="34" charset="0"/>
              </a:defRPr>
            </a:lvl6pPr>
            <a:lvl7pPr marL="2971800" indent="-228600" eaLnBrk="0" fontAlgn="base" hangingPunct="0">
              <a:spcBef>
                <a:spcPct val="0"/>
              </a:spcBef>
              <a:spcAft>
                <a:spcPct val="0"/>
              </a:spcAft>
              <a:defRPr sz="2800">
                <a:solidFill>
                  <a:schemeClr val="tx1"/>
                </a:solidFill>
                <a:latin typeface="Tahoma" pitchFamily="34" charset="0"/>
              </a:defRPr>
            </a:lvl7pPr>
            <a:lvl8pPr marL="3429000" indent="-228600" eaLnBrk="0" fontAlgn="base" hangingPunct="0">
              <a:spcBef>
                <a:spcPct val="0"/>
              </a:spcBef>
              <a:spcAft>
                <a:spcPct val="0"/>
              </a:spcAft>
              <a:defRPr sz="2800">
                <a:solidFill>
                  <a:schemeClr val="tx1"/>
                </a:solidFill>
                <a:latin typeface="Tahoma" pitchFamily="34" charset="0"/>
              </a:defRPr>
            </a:lvl8pPr>
            <a:lvl9pPr marL="3886200" indent="-228600" eaLnBrk="0" fontAlgn="base" hangingPunct="0">
              <a:spcBef>
                <a:spcPct val="0"/>
              </a:spcBef>
              <a:spcAft>
                <a:spcPct val="0"/>
              </a:spcAft>
              <a:defRPr sz="2800">
                <a:solidFill>
                  <a:schemeClr val="tx1"/>
                </a:solidFill>
                <a:latin typeface="Tahoma" pitchFamily="34" charset="0"/>
              </a:defRPr>
            </a:lvl9pPr>
          </a:lstStyle>
          <a:p>
            <a:pPr eaLnBrk="1" hangingPunct="1"/>
            <a:fld id="{EFB3C8B0-FF06-4E22-8A0B-0FB4D83F410F}" type="slidenum">
              <a:rPr lang="en-US" sz="2400" smtClean="0">
                <a:solidFill>
                  <a:schemeClr val="tx2"/>
                </a:solidFill>
              </a:rPr>
              <a:pPr eaLnBrk="1" hangingPunct="1"/>
              <a:t>64</a:t>
            </a:fld>
            <a:endParaRPr lang="en-US" sz="2400" smtClean="0">
              <a:solidFill>
                <a:schemeClr val="tx2"/>
              </a:solidFill>
            </a:endParaRPr>
          </a:p>
        </p:txBody>
      </p:sp>
      <p:sp>
        <p:nvSpPr>
          <p:cNvPr id="46" name="TextBox 45"/>
          <p:cNvSpPr txBox="1"/>
          <p:nvPr/>
        </p:nvSpPr>
        <p:spPr>
          <a:xfrm>
            <a:off x="1046823" y="3563921"/>
            <a:ext cx="6707991" cy="3170099"/>
          </a:xfrm>
          <a:prstGeom prst="rect">
            <a:avLst/>
          </a:prstGeom>
          <a:solidFill>
            <a:schemeClr val="bg2">
              <a:lumMod val="20000"/>
              <a:lumOff val="80000"/>
            </a:schemeClr>
          </a:solidFill>
          <a:ln w="25400">
            <a:solidFill>
              <a:schemeClr val="tx1"/>
            </a:solidFill>
          </a:ln>
        </p:spPr>
        <p:txBody>
          <a:bodyPr wrap="square" rtlCol="0">
            <a:spAutoFit/>
          </a:bodyPr>
          <a:lstStyle/>
          <a:p>
            <a:r>
              <a:rPr lang="en-IN" sz="2000" u="sng" dirty="0" smtClean="0">
                <a:ea typeface="Tahoma" pitchFamily="34" charset="0"/>
                <a:cs typeface="Tahoma" pitchFamily="34" charset="0"/>
              </a:rPr>
              <a:t>TABLES:</a:t>
            </a:r>
          </a:p>
          <a:p>
            <a:r>
              <a:rPr lang="en-IN" sz="2000" dirty="0">
                <a:ea typeface="Tahoma" pitchFamily="34" charset="0"/>
                <a:cs typeface="Tahoma" pitchFamily="34" charset="0"/>
              </a:rPr>
              <a:t>i</a:t>
            </a:r>
            <a:r>
              <a:rPr lang="en-IN" sz="2000" dirty="0" smtClean="0">
                <a:ea typeface="Tahoma" pitchFamily="34" charset="0"/>
                <a:cs typeface="Tahoma" pitchFamily="34" charset="0"/>
              </a:rPr>
              <a:t>tem, book, journal. DVD</a:t>
            </a:r>
          </a:p>
          <a:p>
            <a:r>
              <a:rPr lang="en-IN" sz="2000" dirty="0">
                <a:ea typeface="Tahoma" pitchFamily="34" charset="0"/>
                <a:cs typeface="Tahoma" pitchFamily="34" charset="0"/>
              </a:rPr>
              <a:t>type(</a:t>
            </a:r>
            <a:r>
              <a:rPr lang="en-IN" sz="2000" u="sng" dirty="0" err="1">
                <a:ea typeface="Tahoma" pitchFamily="34" charset="0"/>
                <a:cs typeface="Tahoma" pitchFamily="34" charset="0"/>
              </a:rPr>
              <a:t>typeid</a:t>
            </a:r>
            <a:r>
              <a:rPr lang="en-IN" sz="2000" dirty="0">
                <a:ea typeface="Tahoma" pitchFamily="34" charset="0"/>
                <a:cs typeface="Tahoma" pitchFamily="34" charset="0"/>
              </a:rPr>
              <a:t>, </a:t>
            </a:r>
            <a:r>
              <a:rPr lang="en-IN" sz="2000" dirty="0" err="1">
                <a:ea typeface="Tahoma" pitchFamily="34" charset="0"/>
                <a:cs typeface="Tahoma" pitchFamily="34" charset="0"/>
              </a:rPr>
              <a:t>type_desc</a:t>
            </a:r>
            <a:r>
              <a:rPr lang="en-IN" sz="2000" dirty="0">
                <a:ea typeface="Tahoma" pitchFamily="34" charset="0"/>
                <a:cs typeface="Tahoma" pitchFamily="34" charset="0"/>
              </a:rPr>
              <a:t>, </a:t>
            </a:r>
            <a:r>
              <a:rPr lang="en-IN" sz="2000" dirty="0" err="1">
                <a:ea typeface="Tahoma" pitchFamily="34" charset="0"/>
                <a:cs typeface="Tahoma" pitchFamily="34" charset="0"/>
              </a:rPr>
              <a:t>no_books</a:t>
            </a:r>
            <a:r>
              <a:rPr lang="en-IN" sz="2000" dirty="0">
                <a:ea typeface="Tahoma" pitchFamily="34" charset="0"/>
                <a:cs typeface="Tahoma" pitchFamily="34" charset="0"/>
              </a:rPr>
              <a:t>, </a:t>
            </a:r>
            <a:r>
              <a:rPr lang="en-IN" sz="2000" dirty="0" err="1">
                <a:ea typeface="Tahoma" pitchFamily="34" charset="0"/>
                <a:cs typeface="Tahoma" pitchFamily="34" charset="0"/>
              </a:rPr>
              <a:t>no_days</a:t>
            </a:r>
            <a:r>
              <a:rPr lang="en-IN" sz="2000" dirty="0">
                <a:ea typeface="Tahoma" pitchFamily="34" charset="0"/>
                <a:cs typeface="Tahoma" pitchFamily="34" charset="0"/>
              </a:rPr>
              <a:t>)</a:t>
            </a:r>
          </a:p>
          <a:p>
            <a:r>
              <a:rPr lang="en-IN" sz="2000" dirty="0">
                <a:ea typeface="Tahoma" pitchFamily="34" charset="0"/>
                <a:cs typeface="Tahoma" pitchFamily="34" charset="0"/>
              </a:rPr>
              <a:t>           t1          staff            6           180</a:t>
            </a:r>
          </a:p>
          <a:p>
            <a:r>
              <a:rPr lang="en-IN" sz="2000" dirty="0">
                <a:ea typeface="Tahoma" pitchFamily="34" charset="0"/>
                <a:cs typeface="Tahoma" pitchFamily="34" charset="0"/>
              </a:rPr>
              <a:t>           t2          student        2           5</a:t>
            </a:r>
          </a:p>
          <a:p>
            <a:r>
              <a:rPr lang="en-IN" sz="2000" dirty="0">
                <a:ea typeface="Tahoma" pitchFamily="34" charset="0"/>
                <a:cs typeface="Tahoma" pitchFamily="34" charset="0"/>
              </a:rPr>
              <a:t>m</a:t>
            </a:r>
            <a:r>
              <a:rPr lang="en-IN" sz="2000" dirty="0" smtClean="0">
                <a:ea typeface="Tahoma" pitchFamily="34" charset="0"/>
                <a:cs typeface="Tahoma" pitchFamily="34" charset="0"/>
              </a:rPr>
              <a:t>ember(mid, </a:t>
            </a:r>
            <a:r>
              <a:rPr lang="en-IN" sz="2000" dirty="0" err="1" smtClean="0">
                <a:ea typeface="Tahoma" pitchFamily="34" charset="0"/>
                <a:cs typeface="Tahoma" pitchFamily="34" charset="0"/>
              </a:rPr>
              <a:t>mname</a:t>
            </a:r>
            <a:r>
              <a:rPr lang="en-IN" sz="2000" dirty="0" smtClean="0">
                <a:ea typeface="Tahoma" pitchFamily="34" charset="0"/>
                <a:cs typeface="Tahoma" pitchFamily="34" charset="0"/>
              </a:rPr>
              <a:t>, …, </a:t>
            </a:r>
            <a:r>
              <a:rPr lang="en-IN" sz="2000" dirty="0" err="1" smtClean="0">
                <a:ea typeface="Tahoma" pitchFamily="34" charset="0"/>
                <a:cs typeface="Tahoma" pitchFamily="34" charset="0"/>
              </a:rPr>
              <a:t>typeid</a:t>
            </a:r>
            <a:r>
              <a:rPr lang="en-IN" sz="2000" dirty="0" smtClean="0">
                <a:ea typeface="Tahoma" pitchFamily="34" charset="0"/>
                <a:cs typeface="Tahoma" pitchFamily="34" charset="0"/>
              </a:rPr>
              <a:t>), staff, student  </a:t>
            </a:r>
          </a:p>
          <a:p>
            <a:r>
              <a:rPr lang="en-IN" sz="2000" dirty="0" smtClean="0">
                <a:ea typeface="Tahoma" pitchFamily="34" charset="0"/>
                <a:cs typeface="Tahoma" pitchFamily="34" charset="0"/>
              </a:rPr>
              <a:t>issues(</a:t>
            </a:r>
            <a:r>
              <a:rPr lang="en-IN" sz="2000" u="sng" dirty="0" err="1" smtClean="0">
                <a:ea typeface="Tahoma" pitchFamily="34" charset="0"/>
                <a:cs typeface="Tahoma" pitchFamily="34" charset="0"/>
              </a:rPr>
              <a:t>issno</a:t>
            </a:r>
            <a:r>
              <a:rPr lang="en-IN" sz="2000" dirty="0" smtClean="0">
                <a:ea typeface="Tahoma" pitchFamily="34" charset="0"/>
                <a:cs typeface="Tahoma" pitchFamily="34" charset="0"/>
              </a:rPr>
              <a:t>, </a:t>
            </a:r>
            <a:r>
              <a:rPr lang="en-IN" sz="2000" dirty="0" err="1" smtClean="0">
                <a:ea typeface="Tahoma" pitchFamily="34" charset="0"/>
                <a:cs typeface="Tahoma" pitchFamily="34" charset="0"/>
              </a:rPr>
              <a:t>itemno</a:t>
            </a:r>
            <a:r>
              <a:rPr lang="en-IN" sz="2000" dirty="0" smtClean="0">
                <a:ea typeface="Tahoma" pitchFamily="34" charset="0"/>
                <a:cs typeface="Tahoma" pitchFamily="34" charset="0"/>
              </a:rPr>
              <a:t>, mid, </a:t>
            </a:r>
            <a:r>
              <a:rPr lang="en-IN" sz="2000" dirty="0" err="1" smtClean="0">
                <a:ea typeface="Tahoma" pitchFamily="34" charset="0"/>
                <a:cs typeface="Tahoma" pitchFamily="34" charset="0"/>
              </a:rPr>
              <a:t>dt_issue</a:t>
            </a:r>
            <a:r>
              <a:rPr lang="en-IN" sz="2000" dirty="0" smtClean="0">
                <a:ea typeface="Tahoma" pitchFamily="34" charset="0"/>
                <a:cs typeface="Tahoma" pitchFamily="34" charset="0"/>
              </a:rPr>
              <a:t>, </a:t>
            </a:r>
            <a:r>
              <a:rPr lang="en-IN" sz="2000" dirty="0" err="1" smtClean="0">
                <a:ea typeface="Tahoma" pitchFamily="34" charset="0"/>
                <a:cs typeface="Tahoma" pitchFamily="34" charset="0"/>
              </a:rPr>
              <a:t>dt_return</a:t>
            </a:r>
            <a:r>
              <a:rPr lang="en-IN" sz="2000" dirty="0" smtClean="0">
                <a:ea typeface="Tahoma" pitchFamily="34" charset="0"/>
                <a:cs typeface="Tahoma" pitchFamily="34" charset="0"/>
              </a:rPr>
              <a:t>, fine</a:t>
            </a:r>
            <a:r>
              <a:rPr lang="en-IN" sz="2000" dirty="0" smtClean="0">
                <a:ea typeface="Tahoma" pitchFamily="34" charset="0"/>
                <a:cs typeface="Tahoma" pitchFamily="34" charset="0"/>
              </a:rPr>
              <a:t>) </a:t>
            </a:r>
            <a:endParaRPr lang="en-IN" sz="2000" dirty="0" smtClean="0">
              <a:ea typeface="Tahoma" pitchFamily="34" charset="0"/>
              <a:cs typeface="Tahoma" pitchFamily="34" charset="0"/>
            </a:endParaRPr>
          </a:p>
          <a:p>
            <a:r>
              <a:rPr lang="en-IN" sz="2000" dirty="0" smtClean="0">
                <a:ea typeface="Tahoma" pitchFamily="34" charset="0"/>
                <a:cs typeface="Tahoma" pitchFamily="34" charset="0"/>
              </a:rPr>
              <a:t>member(</a:t>
            </a:r>
            <a:r>
              <a:rPr lang="en-IN" sz="2000" u="sng" dirty="0" smtClean="0">
                <a:ea typeface="Tahoma" pitchFamily="34" charset="0"/>
                <a:cs typeface="Tahoma" pitchFamily="34" charset="0"/>
              </a:rPr>
              <a:t>mid</a:t>
            </a:r>
            <a:r>
              <a:rPr lang="en-IN" sz="2000" dirty="0" smtClean="0">
                <a:ea typeface="Tahoma" pitchFamily="34" charset="0"/>
                <a:cs typeface="Tahoma" pitchFamily="34" charset="0"/>
              </a:rPr>
              <a:t>, </a:t>
            </a:r>
            <a:r>
              <a:rPr lang="en-IN" sz="2000" dirty="0" err="1" smtClean="0">
                <a:ea typeface="Tahoma" pitchFamily="34" charset="0"/>
                <a:cs typeface="Tahoma" pitchFamily="34" charset="0"/>
              </a:rPr>
              <a:t>mname</a:t>
            </a:r>
            <a:r>
              <a:rPr lang="en-IN" sz="2000" dirty="0" smtClean="0">
                <a:ea typeface="Tahoma" pitchFamily="34" charset="0"/>
                <a:cs typeface="Tahoma" pitchFamily="34" charset="0"/>
              </a:rPr>
              <a:t>, </a:t>
            </a:r>
            <a:r>
              <a:rPr lang="en-IN" sz="2000" dirty="0" err="1" smtClean="0">
                <a:ea typeface="Tahoma" pitchFamily="34" charset="0"/>
                <a:cs typeface="Tahoma" pitchFamily="34" charset="0"/>
              </a:rPr>
              <a:t>birth_dt</a:t>
            </a:r>
            <a:r>
              <a:rPr lang="en-IN" sz="2000" dirty="0" smtClean="0">
                <a:ea typeface="Tahoma" pitchFamily="34" charset="0"/>
                <a:cs typeface="Tahoma" pitchFamily="34" charset="0"/>
              </a:rPr>
              <a:t>, </a:t>
            </a:r>
            <a:r>
              <a:rPr lang="en-IN" sz="2000" dirty="0" err="1" smtClean="0">
                <a:ea typeface="Tahoma" pitchFamily="34" charset="0"/>
                <a:cs typeface="Tahoma" pitchFamily="34" charset="0"/>
              </a:rPr>
              <a:t>contact_no</a:t>
            </a:r>
            <a:r>
              <a:rPr lang="en-IN" sz="2000" dirty="0" smtClean="0">
                <a:ea typeface="Tahoma" pitchFamily="34" charset="0"/>
                <a:cs typeface="Tahoma" pitchFamily="34" charset="0"/>
              </a:rPr>
              <a:t>, </a:t>
            </a:r>
            <a:r>
              <a:rPr lang="en-IN" sz="2000" dirty="0" err="1" smtClean="0">
                <a:ea typeface="Tahoma" pitchFamily="34" charset="0"/>
                <a:cs typeface="Tahoma" pitchFamily="34" charset="0"/>
              </a:rPr>
              <a:t>typeid</a:t>
            </a:r>
            <a:r>
              <a:rPr lang="en-IN" sz="2000" dirty="0" smtClean="0">
                <a:ea typeface="Tahoma" pitchFamily="34" charset="0"/>
                <a:cs typeface="Tahoma" pitchFamily="34" charset="0"/>
              </a:rPr>
              <a:t>)</a:t>
            </a:r>
          </a:p>
          <a:p>
            <a:r>
              <a:rPr lang="en-IN" sz="2000" dirty="0" smtClean="0">
                <a:ea typeface="Tahoma" pitchFamily="34" charset="0"/>
                <a:cs typeface="Tahoma" pitchFamily="34" charset="0"/>
              </a:rPr>
              <a:t>fine(</a:t>
            </a:r>
            <a:r>
              <a:rPr lang="en-IN" sz="2000" u="sng" dirty="0" smtClean="0">
                <a:ea typeface="Tahoma" pitchFamily="34" charset="0"/>
                <a:cs typeface="Tahoma" pitchFamily="34" charset="0"/>
              </a:rPr>
              <a:t>days</a:t>
            </a:r>
            <a:r>
              <a:rPr lang="en-IN" sz="2000" dirty="0" smtClean="0">
                <a:ea typeface="Tahoma" pitchFamily="34" charset="0"/>
                <a:cs typeface="Tahoma" pitchFamily="34" charset="0"/>
              </a:rPr>
              <a:t>, </a:t>
            </a:r>
            <a:r>
              <a:rPr lang="en-IN" sz="2000" dirty="0" err="1" smtClean="0">
                <a:ea typeface="Tahoma" pitchFamily="34" charset="0"/>
                <a:cs typeface="Tahoma" pitchFamily="34" charset="0"/>
              </a:rPr>
              <a:t>amt</a:t>
            </a:r>
            <a:r>
              <a:rPr lang="en-IN" sz="2000" dirty="0" smtClean="0">
                <a:ea typeface="Tahoma" pitchFamily="34" charset="0"/>
                <a:cs typeface="Tahoma" pitchFamily="34" charset="0"/>
              </a:rPr>
              <a:t>)</a:t>
            </a:r>
          </a:p>
          <a:p>
            <a:r>
              <a:rPr lang="en-IN" sz="2000" dirty="0" smtClean="0">
                <a:ea typeface="Tahoma" pitchFamily="34" charset="0"/>
                <a:cs typeface="Tahoma" pitchFamily="34" charset="0"/>
              </a:rPr>
              <a:t>pays(</a:t>
            </a:r>
            <a:r>
              <a:rPr lang="en-IN" sz="2000" u="sng" dirty="0" err="1" smtClean="0">
                <a:ea typeface="Tahoma" pitchFamily="34" charset="0"/>
                <a:cs typeface="Tahoma" pitchFamily="34" charset="0"/>
              </a:rPr>
              <a:t>issno</a:t>
            </a:r>
            <a:r>
              <a:rPr lang="en-IN" sz="2000" dirty="0" smtClean="0">
                <a:ea typeface="Tahoma" pitchFamily="34" charset="0"/>
                <a:cs typeface="Tahoma" pitchFamily="34" charset="0"/>
              </a:rPr>
              <a:t>, </a:t>
            </a:r>
            <a:r>
              <a:rPr lang="en-IN" sz="2000" dirty="0" err="1" smtClean="0">
                <a:ea typeface="Tahoma" pitchFamily="34" charset="0"/>
                <a:cs typeface="Tahoma" pitchFamily="34" charset="0"/>
              </a:rPr>
              <a:t>itemno</a:t>
            </a:r>
            <a:r>
              <a:rPr lang="en-IN" sz="2000" dirty="0" smtClean="0">
                <a:ea typeface="Tahoma" pitchFamily="34" charset="0"/>
                <a:cs typeface="Tahoma" pitchFamily="34" charset="0"/>
              </a:rPr>
              <a:t>, mid, </a:t>
            </a:r>
            <a:r>
              <a:rPr lang="en-IN" sz="2000" dirty="0" err="1" smtClean="0">
                <a:ea typeface="Tahoma" pitchFamily="34" charset="0"/>
                <a:cs typeface="Tahoma" pitchFamily="34" charset="0"/>
              </a:rPr>
              <a:t>fine_amt</a:t>
            </a:r>
            <a:r>
              <a:rPr lang="en-IN" sz="2000" dirty="0" smtClean="0">
                <a:ea typeface="Tahoma" pitchFamily="34" charset="0"/>
                <a:cs typeface="Tahoma" pitchFamily="34" charset="0"/>
              </a:rPr>
              <a:t>)</a:t>
            </a:r>
            <a:endParaRPr lang="en-IN" sz="2000" dirty="0">
              <a:ea typeface="Tahoma" pitchFamily="34" charset="0"/>
              <a:cs typeface="Tahoma" pitchFamily="34" charset="0"/>
            </a:endParaRPr>
          </a:p>
        </p:txBody>
      </p:sp>
      <p:grpSp>
        <p:nvGrpSpPr>
          <p:cNvPr id="15" name="Group 14"/>
          <p:cNvGrpSpPr/>
          <p:nvPr/>
        </p:nvGrpSpPr>
        <p:grpSpPr>
          <a:xfrm>
            <a:off x="914400" y="84764"/>
            <a:ext cx="7086600" cy="3268036"/>
            <a:chOff x="914400" y="84764"/>
            <a:chExt cx="7086600" cy="3268036"/>
          </a:xfrm>
        </p:grpSpPr>
        <p:sp>
          <p:nvSpPr>
            <p:cNvPr id="9" name="TextBox 8"/>
            <p:cNvSpPr txBox="1"/>
            <p:nvPr/>
          </p:nvSpPr>
          <p:spPr>
            <a:xfrm>
              <a:off x="914400" y="84764"/>
              <a:ext cx="7086600" cy="3268036"/>
            </a:xfrm>
            <a:prstGeom prst="rect">
              <a:avLst/>
            </a:prstGeom>
            <a:solidFill>
              <a:schemeClr val="bg2"/>
            </a:solidFill>
          </p:spPr>
          <p:txBody>
            <a:bodyPr wrap="square" rtlCol="0">
              <a:spAutoFit/>
            </a:bodyPr>
            <a:lstStyle/>
            <a:p>
              <a:endParaRPr lang="en-IN" dirty="0"/>
            </a:p>
          </p:txBody>
        </p:sp>
        <p:grpSp>
          <p:nvGrpSpPr>
            <p:cNvPr id="7" name="Group 6"/>
            <p:cNvGrpSpPr/>
            <p:nvPr/>
          </p:nvGrpSpPr>
          <p:grpSpPr>
            <a:xfrm>
              <a:off x="1027871" y="162692"/>
              <a:ext cx="6796309" cy="3044168"/>
              <a:chOff x="561637" y="232432"/>
              <a:chExt cx="8063472" cy="4038600"/>
            </a:xfrm>
          </p:grpSpPr>
          <p:grpSp>
            <p:nvGrpSpPr>
              <p:cNvPr id="5" name="Group 4"/>
              <p:cNvGrpSpPr/>
              <p:nvPr/>
            </p:nvGrpSpPr>
            <p:grpSpPr>
              <a:xfrm>
                <a:off x="561637" y="232432"/>
                <a:ext cx="8063472" cy="4038600"/>
                <a:chOff x="457200" y="1828800"/>
                <a:chExt cx="8520672" cy="4267200"/>
              </a:xfrm>
              <a:noFill/>
            </p:grpSpPr>
            <p:sp>
              <p:nvSpPr>
                <p:cNvPr id="2" name="Rectangle 1"/>
                <p:cNvSpPr/>
                <p:nvPr/>
              </p:nvSpPr>
              <p:spPr>
                <a:xfrm>
                  <a:off x="1939779" y="3657600"/>
                  <a:ext cx="914400" cy="45720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dirty="0" smtClean="0">
                      <a:solidFill>
                        <a:schemeClr val="accent1">
                          <a:lumMod val="50000"/>
                        </a:schemeClr>
                      </a:solidFill>
                    </a:rPr>
                    <a:t>Item</a:t>
                  </a:r>
                  <a:endParaRPr lang="en-IN" sz="2000" dirty="0">
                    <a:solidFill>
                      <a:schemeClr val="accent1">
                        <a:lumMod val="50000"/>
                      </a:schemeClr>
                    </a:solidFill>
                  </a:endParaRPr>
                </a:p>
              </p:txBody>
            </p:sp>
            <p:sp>
              <p:nvSpPr>
                <p:cNvPr id="8" name="Rectangle 7"/>
                <p:cNvSpPr/>
                <p:nvPr/>
              </p:nvSpPr>
              <p:spPr>
                <a:xfrm>
                  <a:off x="1894863" y="5638800"/>
                  <a:ext cx="914400" cy="45720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smtClean="0">
                      <a:solidFill>
                        <a:schemeClr val="accent1">
                          <a:lumMod val="50000"/>
                        </a:schemeClr>
                      </a:solidFill>
                    </a:rPr>
                    <a:t>Jour</a:t>
                  </a:r>
                  <a:endParaRPr lang="en-IN" sz="1600" dirty="0">
                    <a:solidFill>
                      <a:schemeClr val="accent1">
                        <a:lumMod val="50000"/>
                      </a:schemeClr>
                    </a:solidFill>
                  </a:endParaRPr>
                </a:p>
              </p:txBody>
            </p:sp>
            <p:sp>
              <p:nvSpPr>
                <p:cNvPr id="10" name="Rectangle 9"/>
                <p:cNvSpPr/>
                <p:nvPr/>
              </p:nvSpPr>
              <p:spPr>
                <a:xfrm>
                  <a:off x="3276600" y="5638800"/>
                  <a:ext cx="914400" cy="45720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smtClean="0">
                      <a:solidFill>
                        <a:schemeClr val="accent1">
                          <a:lumMod val="50000"/>
                        </a:schemeClr>
                      </a:solidFill>
                    </a:rPr>
                    <a:t>DVD</a:t>
                  </a:r>
                  <a:endParaRPr lang="en-IN" sz="1600" dirty="0">
                    <a:solidFill>
                      <a:schemeClr val="accent1">
                        <a:lumMod val="50000"/>
                      </a:schemeClr>
                    </a:solidFill>
                  </a:endParaRPr>
                </a:p>
              </p:txBody>
            </p:sp>
            <p:sp>
              <p:nvSpPr>
                <p:cNvPr id="11" name="Rectangle 10"/>
                <p:cNvSpPr/>
                <p:nvPr/>
              </p:nvSpPr>
              <p:spPr>
                <a:xfrm>
                  <a:off x="457200" y="5638800"/>
                  <a:ext cx="914400" cy="45720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smtClean="0">
                      <a:solidFill>
                        <a:schemeClr val="accent1">
                          <a:lumMod val="50000"/>
                        </a:schemeClr>
                      </a:solidFill>
                    </a:rPr>
                    <a:t>Book</a:t>
                  </a:r>
                  <a:endParaRPr lang="en-IN" sz="1600" dirty="0">
                    <a:solidFill>
                      <a:schemeClr val="accent1">
                        <a:lumMod val="50000"/>
                      </a:schemeClr>
                    </a:solidFill>
                  </a:endParaRPr>
                </a:p>
              </p:txBody>
            </p:sp>
            <p:sp>
              <p:nvSpPr>
                <p:cNvPr id="12" name="Rectangle 11"/>
                <p:cNvSpPr/>
                <p:nvPr/>
              </p:nvSpPr>
              <p:spPr>
                <a:xfrm>
                  <a:off x="4615737" y="5638800"/>
                  <a:ext cx="914400" cy="45720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smtClean="0">
                      <a:solidFill>
                        <a:schemeClr val="accent1">
                          <a:lumMod val="50000"/>
                        </a:schemeClr>
                      </a:solidFill>
                    </a:rPr>
                    <a:t>Staff</a:t>
                  </a:r>
                  <a:endParaRPr lang="en-IN" sz="1600" dirty="0">
                    <a:solidFill>
                      <a:schemeClr val="accent1">
                        <a:lumMod val="50000"/>
                      </a:schemeClr>
                    </a:solidFill>
                  </a:endParaRPr>
                </a:p>
              </p:txBody>
            </p:sp>
            <p:sp>
              <p:nvSpPr>
                <p:cNvPr id="13" name="Rectangle 12"/>
                <p:cNvSpPr/>
                <p:nvPr/>
              </p:nvSpPr>
              <p:spPr>
                <a:xfrm>
                  <a:off x="6992037" y="5562600"/>
                  <a:ext cx="914400" cy="45720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smtClean="0">
                      <a:solidFill>
                        <a:schemeClr val="accent1">
                          <a:lumMod val="50000"/>
                        </a:schemeClr>
                      </a:solidFill>
                    </a:rPr>
                    <a:t>Stud</a:t>
                  </a:r>
                  <a:endParaRPr lang="en-IN" sz="1600" dirty="0">
                    <a:solidFill>
                      <a:schemeClr val="accent1">
                        <a:lumMod val="50000"/>
                      </a:schemeClr>
                    </a:solidFill>
                  </a:endParaRPr>
                </a:p>
              </p:txBody>
            </p:sp>
            <p:sp>
              <p:nvSpPr>
                <p:cNvPr id="14" name="Rectangle 13"/>
                <p:cNvSpPr/>
                <p:nvPr/>
              </p:nvSpPr>
              <p:spPr>
                <a:xfrm>
                  <a:off x="5486400" y="3660828"/>
                  <a:ext cx="1233869" cy="45720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smtClean="0">
                      <a:solidFill>
                        <a:schemeClr val="accent1">
                          <a:lumMod val="50000"/>
                        </a:schemeClr>
                      </a:solidFill>
                    </a:rPr>
                    <a:t>Member</a:t>
                  </a:r>
                  <a:endParaRPr lang="en-IN" sz="1600" dirty="0">
                    <a:solidFill>
                      <a:schemeClr val="accent1">
                        <a:lumMod val="50000"/>
                      </a:schemeClr>
                    </a:solidFill>
                  </a:endParaRPr>
                </a:p>
              </p:txBody>
            </p:sp>
            <p:sp>
              <p:nvSpPr>
                <p:cNvPr id="16" name="Rectangle 15"/>
                <p:cNvSpPr/>
                <p:nvPr/>
              </p:nvSpPr>
              <p:spPr>
                <a:xfrm>
                  <a:off x="8063472" y="3650774"/>
                  <a:ext cx="914400" cy="45720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smtClean="0">
                      <a:solidFill>
                        <a:schemeClr val="accent1">
                          <a:lumMod val="50000"/>
                        </a:schemeClr>
                      </a:solidFill>
                    </a:rPr>
                    <a:t>Type</a:t>
                  </a:r>
                  <a:endParaRPr lang="en-IN" sz="1600" dirty="0">
                    <a:solidFill>
                      <a:schemeClr val="accent1">
                        <a:lumMod val="50000"/>
                      </a:schemeClr>
                    </a:solidFill>
                  </a:endParaRPr>
                </a:p>
              </p:txBody>
            </p:sp>
            <p:sp>
              <p:nvSpPr>
                <p:cNvPr id="17" name="Rectangle 16"/>
                <p:cNvSpPr/>
                <p:nvPr/>
              </p:nvSpPr>
              <p:spPr>
                <a:xfrm>
                  <a:off x="1948320" y="1828800"/>
                  <a:ext cx="914400" cy="45720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smtClean="0">
                      <a:solidFill>
                        <a:schemeClr val="accent1">
                          <a:lumMod val="50000"/>
                        </a:schemeClr>
                      </a:solidFill>
                    </a:rPr>
                    <a:t>Fine</a:t>
                  </a:r>
                  <a:endParaRPr lang="en-IN" sz="1600" dirty="0">
                    <a:solidFill>
                      <a:schemeClr val="accent1">
                        <a:lumMod val="50000"/>
                      </a:schemeClr>
                    </a:solidFill>
                  </a:endParaRPr>
                </a:p>
              </p:txBody>
            </p:sp>
            <p:grpSp>
              <p:nvGrpSpPr>
                <p:cNvPr id="24" name="Group 23"/>
                <p:cNvGrpSpPr/>
                <p:nvPr/>
              </p:nvGrpSpPr>
              <p:grpSpPr>
                <a:xfrm>
                  <a:off x="3812537" y="3483785"/>
                  <a:ext cx="881937" cy="811286"/>
                  <a:chOff x="3677872" y="3483785"/>
                  <a:chExt cx="881937" cy="811286"/>
                </a:xfrm>
                <a:grpFill/>
              </p:grpSpPr>
              <p:sp>
                <p:nvSpPr>
                  <p:cNvPr id="4" name="Diamond 3"/>
                  <p:cNvSpPr/>
                  <p:nvPr/>
                </p:nvSpPr>
                <p:spPr>
                  <a:xfrm>
                    <a:off x="3677872" y="3483785"/>
                    <a:ext cx="881937" cy="811286"/>
                  </a:xfrm>
                  <a:prstGeom prst="diamond">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200" dirty="0">
                      <a:solidFill>
                        <a:schemeClr val="accent1">
                          <a:lumMod val="50000"/>
                        </a:schemeClr>
                      </a:solidFill>
                    </a:endParaRPr>
                  </a:p>
                </p:txBody>
              </p:sp>
              <p:sp>
                <p:nvSpPr>
                  <p:cNvPr id="6" name="TextBox 5"/>
                  <p:cNvSpPr txBox="1"/>
                  <p:nvPr/>
                </p:nvSpPr>
                <p:spPr>
                  <a:xfrm>
                    <a:off x="3790865" y="3744716"/>
                    <a:ext cx="655949" cy="276999"/>
                  </a:xfrm>
                  <a:prstGeom prst="rect">
                    <a:avLst/>
                  </a:prstGeom>
                  <a:grpFill/>
                </p:spPr>
                <p:txBody>
                  <a:bodyPr wrap="none" rtlCol="0">
                    <a:spAutoFit/>
                  </a:bodyPr>
                  <a:lstStyle/>
                  <a:p>
                    <a:r>
                      <a:rPr lang="en-IN" sz="1200" b="1" dirty="0" smtClean="0">
                        <a:solidFill>
                          <a:schemeClr val="accent1">
                            <a:lumMod val="50000"/>
                          </a:schemeClr>
                        </a:solidFill>
                      </a:rPr>
                      <a:t>issues</a:t>
                    </a:r>
                    <a:endParaRPr lang="en-IN" sz="1200" b="1" dirty="0">
                      <a:solidFill>
                        <a:schemeClr val="accent1">
                          <a:lumMod val="50000"/>
                        </a:schemeClr>
                      </a:solidFill>
                    </a:endParaRPr>
                  </a:p>
                </p:txBody>
              </p:sp>
            </p:grpSp>
            <p:grpSp>
              <p:nvGrpSpPr>
                <p:cNvPr id="21" name="Group 20"/>
                <p:cNvGrpSpPr/>
                <p:nvPr/>
              </p:nvGrpSpPr>
              <p:grpSpPr>
                <a:xfrm>
                  <a:off x="1956010" y="2619987"/>
                  <a:ext cx="881937" cy="811286"/>
                  <a:chOff x="1956010" y="2619987"/>
                  <a:chExt cx="881937" cy="811286"/>
                </a:xfrm>
                <a:grpFill/>
              </p:grpSpPr>
              <p:sp>
                <p:nvSpPr>
                  <p:cNvPr id="25" name="Diamond 24"/>
                  <p:cNvSpPr/>
                  <p:nvPr/>
                </p:nvSpPr>
                <p:spPr>
                  <a:xfrm>
                    <a:off x="1956010" y="2619987"/>
                    <a:ext cx="881937" cy="811286"/>
                  </a:xfrm>
                  <a:prstGeom prst="diamond">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200" dirty="0">
                      <a:solidFill>
                        <a:schemeClr val="accent1">
                          <a:lumMod val="50000"/>
                        </a:schemeClr>
                      </a:solidFill>
                    </a:endParaRPr>
                  </a:p>
                </p:txBody>
              </p:sp>
              <p:sp>
                <p:nvSpPr>
                  <p:cNvPr id="26" name="TextBox 25"/>
                  <p:cNvSpPr txBox="1"/>
                  <p:nvPr/>
                </p:nvSpPr>
                <p:spPr>
                  <a:xfrm>
                    <a:off x="2127513" y="2884251"/>
                    <a:ext cx="538930" cy="276999"/>
                  </a:xfrm>
                  <a:prstGeom prst="rect">
                    <a:avLst/>
                  </a:prstGeom>
                  <a:grpFill/>
                </p:spPr>
                <p:txBody>
                  <a:bodyPr wrap="none" rtlCol="0">
                    <a:spAutoFit/>
                  </a:bodyPr>
                  <a:lstStyle/>
                  <a:p>
                    <a:r>
                      <a:rPr lang="en-IN" sz="1200" b="1" dirty="0" smtClean="0">
                        <a:solidFill>
                          <a:schemeClr val="accent1">
                            <a:lumMod val="50000"/>
                          </a:schemeClr>
                        </a:solidFill>
                      </a:rPr>
                      <a:t>pays</a:t>
                    </a:r>
                    <a:endParaRPr lang="en-IN" sz="1200" b="1" dirty="0">
                      <a:solidFill>
                        <a:schemeClr val="accent1">
                          <a:lumMod val="50000"/>
                        </a:schemeClr>
                      </a:solidFill>
                    </a:endParaRPr>
                  </a:p>
                </p:txBody>
              </p:sp>
            </p:grpSp>
            <p:grpSp>
              <p:nvGrpSpPr>
                <p:cNvPr id="29" name="Group 28"/>
                <p:cNvGrpSpPr/>
                <p:nvPr/>
              </p:nvGrpSpPr>
              <p:grpSpPr>
                <a:xfrm>
                  <a:off x="6935713" y="3477574"/>
                  <a:ext cx="949688" cy="811286"/>
                  <a:chOff x="6935713" y="3477574"/>
                  <a:chExt cx="949688" cy="811286"/>
                </a:xfrm>
                <a:grpFill/>
              </p:grpSpPr>
              <p:sp>
                <p:nvSpPr>
                  <p:cNvPr id="27" name="Diamond 26"/>
                  <p:cNvSpPr/>
                  <p:nvPr/>
                </p:nvSpPr>
                <p:spPr>
                  <a:xfrm>
                    <a:off x="6935713" y="3477574"/>
                    <a:ext cx="881937" cy="811286"/>
                  </a:xfrm>
                  <a:prstGeom prst="diamond">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200" dirty="0">
                      <a:solidFill>
                        <a:schemeClr val="accent1">
                          <a:lumMod val="50000"/>
                        </a:schemeClr>
                      </a:solidFill>
                    </a:endParaRPr>
                  </a:p>
                </p:txBody>
              </p:sp>
              <p:sp>
                <p:nvSpPr>
                  <p:cNvPr id="28" name="TextBox 27"/>
                  <p:cNvSpPr txBox="1"/>
                  <p:nvPr/>
                </p:nvSpPr>
                <p:spPr>
                  <a:xfrm>
                    <a:off x="6960529" y="3660828"/>
                    <a:ext cx="924872" cy="366715"/>
                  </a:xfrm>
                  <a:prstGeom prst="rect">
                    <a:avLst/>
                  </a:prstGeom>
                  <a:grpFill/>
                </p:spPr>
                <p:txBody>
                  <a:bodyPr wrap="none" rtlCol="0">
                    <a:spAutoFit/>
                  </a:bodyPr>
                  <a:lstStyle/>
                  <a:p>
                    <a:r>
                      <a:rPr lang="en-IN" sz="1100" b="1" dirty="0" smtClean="0">
                        <a:solidFill>
                          <a:schemeClr val="accent1">
                            <a:lumMod val="50000"/>
                          </a:schemeClr>
                        </a:solidFill>
                      </a:rPr>
                      <a:t>belongs</a:t>
                    </a:r>
                    <a:endParaRPr lang="en-IN" sz="1100" b="1" dirty="0">
                      <a:solidFill>
                        <a:schemeClr val="accent1">
                          <a:lumMod val="50000"/>
                        </a:schemeClr>
                      </a:solidFill>
                    </a:endParaRPr>
                  </a:p>
                </p:txBody>
              </p:sp>
            </p:grpSp>
            <p:grpSp>
              <p:nvGrpSpPr>
                <p:cNvPr id="30" name="Group 29"/>
                <p:cNvGrpSpPr/>
                <p:nvPr/>
              </p:nvGrpSpPr>
              <p:grpSpPr>
                <a:xfrm>
                  <a:off x="2009960" y="4462064"/>
                  <a:ext cx="675663" cy="524312"/>
                  <a:chOff x="1941876" y="4572000"/>
                  <a:chExt cx="675663" cy="524312"/>
                </a:xfrm>
                <a:grpFill/>
              </p:grpSpPr>
              <p:sp>
                <p:nvSpPr>
                  <p:cNvPr id="3" name="Isosceles Triangle 2"/>
                  <p:cNvSpPr/>
                  <p:nvPr/>
                </p:nvSpPr>
                <p:spPr>
                  <a:xfrm>
                    <a:off x="1941876" y="4572000"/>
                    <a:ext cx="675663" cy="524312"/>
                  </a:xfrm>
                  <a:prstGeom prst="triangl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dirty="0">
                      <a:solidFill>
                        <a:schemeClr val="accent1">
                          <a:lumMod val="50000"/>
                        </a:schemeClr>
                      </a:solidFill>
                    </a:endParaRPr>
                  </a:p>
                </p:txBody>
              </p:sp>
              <p:sp>
                <p:nvSpPr>
                  <p:cNvPr id="32" name="TextBox 31"/>
                  <p:cNvSpPr txBox="1"/>
                  <p:nvPr/>
                </p:nvSpPr>
                <p:spPr>
                  <a:xfrm>
                    <a:off x="2056729" y="4732028"/>
                    <a:ext cx="445956" cy="276999"/>
                  </a:xfrm>
                  <a:prstGeom prst="rect">
                    <a:avLst/>
                  </a:prstGeom>
                  <a:grpFill/>
                </p:spPr>
                <p:txBody>
                  <a:bodyPr wrap="none" rtlCol="0">
                    <a:spAutoFit/>
                  </a:bodyPr>
                  <a:lstStyle/>
                  <a:p>
                    <a:r>
                      <a:rPr lang="en-IN" sz="1200" b="1" dirty="0" smtClean="0">
                        <a:solidFill>
                          <a:schemeClr val="accent1">
                            <a:lumMod val="50000"/>
                          </a:schemeClr>
                        </a:solidFill>
                      </a:rPr>
                      <a:t>is a</a:t>
                    </a:r>
                    <a:endParaRPr lang="en-IN" sz="1200" b="1" dirty="0">
                      <a:solidFill>
                        <a:schemeClr val="accent1">
                          <a:lumMod val="50000"/>
                        </a:schemeClr>
                      </a:solidFill>
                    </a:endParaRPr>
                  </a:p>
                </p:txBody>
              </p:sp>
            </p:grpSp>
            <p:grpSp>
              <p:nvGrpSpPr>
                <p:cNvPr id="34" name="Group 33"/>
                <p:cNvGrpSpPr/>
                <p:nvPr/>
              </p:nvGrpSpPr>
              <p:grpSpPr>
                <a:xfrm>
                  <a:off x="5745052" y="4462064"/>
                  <a:ext cx="675663" cy="524312"/>
                  <a:chOff x="1941876" y="4572000"/>
                  <a:chExt cx="675663" cy="524312"/>
                </a:xfrm>
                <a:grpFill/>
              </p:grpSpPr>
              <p:sp>
                <p:nvSpPr>
                  <p:cNvPr id="35" name="Isosceles Triangle 34"/>
                  <p:cNvSpPr/>
                  <p:nvPr/>
                </p:nvSpPr>
                <p:spPr>
                  <a:xfrm>
                    <a:off x="1941876" y="4572000"/>
                    <a:ext cx="675663" cy="524312"/>
                  </a:xfrm>
                  <a:prstGeom prst="triangl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dirty="0">
                      <a:solidFill>
                        <a:schemeClr val="accent1">
                          <a:lumMod val="50000"/>
                        </a:schemeClr>
                      </a:solidFill>
                    </a:endParaRPr>
                  </a:p>
                </p:txBody>
              </p:sp>
              <p:sp>
                <p:nvSpPr>
                  <p:cNvPr id="36" name="TextBox 35"/>
                  <p:cNvSpPr txBox="1"/>
                  <p:nvPr/>
                </p:nvSpPr>
                <p:spPr>
                  <a:xfrm>
                    <a:off x="2056729" y="4695656"/>
                    <a:ext cx="445956" cy="276999"/>
                  </a:xfrm>
                  <a:prstGeom prst="rect">
                    <a:avLst/>
                  </a:prstGeom>
                  <a:grpFill/>
                </p:spPr>
                <p:txBody>
                  <a:bodyPr wrap="none" rtlCol="0">
                    <a:spAutoFit/>
                  </a:bodyPr>
                  <a:lstStyle/>
                  <a:p>
                    <a:r>
                      <a:rPr lang="en-IN" sz="1200" b="1" dirty="0" smtClean="0">
                        <a:solidFill>
                          <a:schemeClr val="accent1">
                            <a:lumMod val="50000"/>
                          </a:schemeClr>
                        </a:solidFill>
                      </a:rPr>
                      <a:t>is a</a:t>
                    </a:r>
                    <a:endParaRPr lang="en-IN" sz="1200" b="1" dirty="0">
                      <a:solidFill>
                        <a:schemeClr val="accent1">
                          <a:lumMod val="50000"/>
                        </a:schemeClr>
                      </a:solidFill>
                    </a:endParaRPr>
                  </a:p>
                </p:txBody>
              </p:sp>
            </p:grpSp>
            <p:cxnSp>
              <p:nvCxnSpPr>
                <p:cNvPr id="33" name="Straight Connector 32"/>
                <p:cNvCxnSpPr>
                  <a:stCxn id="17" idx="2"/>
                  <a:endCxn id="25" idx="0"/>
                </p:cNvCxnSpPr>
                <p:nvPr/>
              </p:nvCxnSpPr>
              <p:spPr>
                <a:xfrm flipH="1">
                  <a:off x="2396979" y="2286000"/>
                  <a:ext cx="8541" cy="333987"/>
                </a:xfrm>
                <a:prstGeom prst="line">
                  <a:avLst/>
                </a:prstGeom>
                <a:grpFill/>
                <a:ln w="38100">
                  <a:solidFill>
                    <a:srgbClr val="05070B"/>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a:stCxn id="2" idx="3"/>
                  <a:endCxn id="4" idx="1"/>
                </p:cNvCxnSpPr>
                <p:nvPr/>
              </p:nvCxnSpPr>
              <p:spPr>
                <a:xfrm>
                  <a:off x="2854179" y="3886200"/>
                  <a:ext cx="958358" cy="3228"/>
                </a:xfrm>
                <a:prstGeom prst="line">
                  <a:avLst/>
                </a:prstGeom>
                <a:grpFill/>
                <a:ln w="38100">
                  <a:solidFill>
                    <a:srgbClr val="05070B"/>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a:endCxn id="10" idx="0"/>
                </p:cNvCxnSpPr>
                <p:nvPr/>
              </p:nvCxnSpPr>
              <p:spPr>
                <a:xfrm>
                  <a:off x="2575040" y="4989516"/>
                  <a:ext cx="1158760" cy="649284"/>
                </a:xfrm>
                <a:prstGeom prst="line">
                  <a:avLst/>
                </a:prstGeom>
                <a:grpFill/>
                <a:ln w="38100">
                  <a:solidFill>
                    <a:srgbClr val="05070B"/>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a:endCxn id="8" idx="0"/>
                </p:cNvCxnSpPr>
                <p:nvPr/>
              </p:nvCxnSpPr>
              <p:spPr>
                <a:xfrm>
                  <a:off x="2343523" y="4986376"/>
                  <a:ext cx="8540" cy="652424"/>
                </a:xfrm>
                <a:prstGeom prst="line">
                  <a:avLst/>
                </a:prstGeom>
                <a:grpFill/>
                <a:ln w="38100">
                  <a:solidFill>
                    <a:srgbClr val="05070B"/>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a:endCxn id="11" idx="0"/>
                </p:cNvCxnSpPr>
                <p:nvPr/>
              </p:nvCxnSpPr>
              <p:spPr>
                <a:xfrm flipH="1">
                  <a:off x="914400" y="4984976"/>
                  <a:ext cx="1210414" cy="653824"/>
                </a:xfrm>
                <a:prstGeom prst="line">
                  <a:avLst/>
                </a:prstGeom>
                <a:grpFill/>
                <a:ln w="38100">
                  <a:solidFill>
                    <a:srgbClr val="05070B"/>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flipH="1">
                  <a:off x="6082884" y="4128077"/>
                  <a:ext cx="8541" cy="333987"/>
                </a:xfrm>
                <a:prstGeom prst="line">
                  <a:avLst/>
                </a:prstGeom>
                <a:grpFill/>
                <a:ln w="38100">
                  <a:solidFill>
                    <a:srgbClr val="05070B"/>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flipH="1">
                  <a:off x="2343522" y="4128077"/>
                  <a:ext cx="8541" cy="333987"/>
                </a:xfrm>
                <a:prstGeom prst="line">
                  <a:avLst/>
                </a:prstGeom>
                <a:grpFill/>
                <a:ln w="38100">
                  <a:solidFill>
                    <a:srgbClr val="05070B"/>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a:endCxn id="2" idx="0"/>
                </p:cNvCxnSpPr>
                <p:nvPr/>
              </p:nvCxnSpPr>
              <p:spPr>
                <a:xfrm>
                  <a:off x="2396257" y="3444462"/>
                  <a:ext cx="722" cy="213138"/>
                </a:xfrm>
                <a:prstGeom prst="line">
                  <a:avLst/>
                </a:prstGeom>
                <a:grpFill/>
                <a:ln w="38100">
                  <a:solidFill>
                    <a:srgbClr val="05070B"/>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a:stCxn id="27" idx="3"/>
                  <a:endCxn id="16" idx="1"/>
                </p:cNvCxnSpPr>
                <p:nvPr/>
              </p:nvCxnSpPr>
              <p:spPr>
                <a:xfrm flipV="1">
                  <a:off x="7817650" y="3879374"/>
                  <a:ext cx="245822" cy="3843"/>
                </a:xfrm>
                <a:prstGeom prst="line">
                  <a:avLst/>
                </a:prstGeom>
                <a:grpFill/>
                <a:ln w="38100">
                  <a:solidFill>
                    <a:srgbClr val="05070B"/>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a:endCxn id="12" idx="0"/>
                </p:cNvCxnSpPr>
                <p:nvPr/>
              </p:nvCxnSpPr>
              <p:spPr>
                <a:xfrm flipH="1">
                  <a:off x="5072937" y="4989516"/>
                  <a:ext cx="879205" cy="649284"/>
                </a:xfrm>
                <a:prstGeom prst="line">
                  <a:avLst/>
                </a:prstGeom>
                <a:grpFill/>
                <a:ln w="38100">
                  <a:solidFill>
                    <a:srgbClr val="05070B"/>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a:endCxn id="13" idx="0"/>
                </p:cNvCxnSpPr>
                <p:nvPr/>
              </p:nvCxnSpPr>
              <p:spPr>
                <a:xfrm>
                  <a:off x="6256942" y="4989516"/>
                  <a:ext cx="1192295" cy="573084"/>
                </a:xfrm>
                <a:prstGeom prst="line">
                  <a:avLst/>
                </a:prstGeom>
                <a:grpFill/>
                <a:ln w="38100">
                  <a:solidFill>
                    <a:srgbClr val="05070B"/>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6728876" y="3883215"/>
                  <a:ext cx="206837" cy="6477"/>
                </a:xfrm>
                <a:prstGeom prst="line">
                  <a:avLst/>
                </a:prstGeom>
                <a:grpFill/>
                <a:ln w="38100">
                  <a:solidFill>
                    <a:srgbClr val="05070B"/>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a:stCxn id="14" idx="1"/>
                </p:cNvCxnSpPr>
                <p:nvPr/>
              </p:nvCxnSpPr>
              <p:spPr>
                <a:xfrm flipH="1">
                  <a:off x="4685934" y="3889428"/>
                  <a:ext cx="800466" cy="264"/>
                </a:xfrm>
                <a:prstGeom prst="line">
                  <a:avLst/>
                </a:prstGeom>
                <a:grpFill/>
                <a:ln w="38100">
                  <a:solidFill>
                    <a:srgbClr val="05070B"/>
                  </a:solidFill>
                </a:ln>
              </p:spPr>
              <p:style>
                <a:lnRef idx="1">
                  <a:schemeClr val="accent1"/>
                </a:lnRef>
                <a:fillRef idx="0">
                  <a:schemeClr val="accent1"/>
                </a:fillRef>
                <a:effectRef idx="0">
                  <a:schemeClr val="accent1"/>
                </a:effectRef>
                <a:fontRef idx="minor">
                  <a:schemeClr val="tx1"/>
                </a:fontRef>
              </p:style>
            </p:cxnSp>
          </p:grpSp>
          <p:sp>
            <p:nvSpPr>
              <p:cNvPr id="18" name="TextBox 17"/>
              <p:cNvSpPr txBox="1"/>
              <p:nvPr/>
            </p:nvSpPr>
            <p:spPr>
              <a:xfrm>
                <a:off x="7460161" y="1907211"/>
                <a:ext cx="282450" cy="276999"/>
              </a:xfrm>
              <a:prstGeom prst="rect">
                <a:avLst/>
              </a:prstGeom>
              <a:noFill/>
            </p:spPr>
            <p:txBody>
              <a:bodyPr wrap="none" rtlCol="0">
                <a:spAutoFit/>
              </a:bodyPr>
              <a:lstStyle/>
              <a:p>
                <a:r>
                  <a:rPr lang="en-IN" sz="1200" b="1" dirty="0" smtClean="0"/>
                  <a:t>1</a:t>
                </a:r>
                <a:endParaRPr lang="en-IN" sz="1200" b="1" dirty="0"/>
              </a:p>
            </p:txBody>
          </p:sp>
          <p:sp>
            <p:nvSpPr>
              <p:cNvPr id="47" name="TextBox 46"/>
              <p:cNvSpPr txBox="1"/>
              <p:nvPr/>
            </p:nvSpPr>
            <p:spPr>
              <a:xfrm>
                <a:off x="6453075" y="1898122"/>
                <a:ext cx="322524" cy="276999"/>
              </a:xfrm>
              <a:prstGeom prst="rect">
                <a:avLst/>
              </a:prstGeom>
              <a:noFill/>
            </p:spPr>
            <p:txBody>
              <a:bodyPr wrap="none" rtlCol="0">
                <a:spAutoFit/>
              </a:bodyPr>
              <a:lstStyle/>
              <a:p>
                <a:r>
                  <a:rPr lang="en-IN" sz="1200" b="1" dirty="0" smtClean="0"/>
                  <a:t>M</a:t>
                </a:r>
                <a:endParaRPr lang="en-IN" sz="1200" b="1" dirty="0"/>
              </a:p>
            </p:txBody>
          </p:sp>
          <p:sp>
            <p:nvSpPr>
              <p:cNvPr id="48" name="TextBox 47"/>
              <p:cNvSpPr txBox="1"/>
              <p:nvPr/>
            </p:nvSpPr>
            <p:spPr>
              <a:xfrm>
                <a:off x="2074808" y="1695802"/>
                <a:ext cx="322524" cy="276999"/>
              </a:xfrm>
              <a:prstGeom prst="rect">
                <a:avLst/>
              </a:prstGeom>
              <a:noFill/>
            </p:spPr>
            <p:txBody>
              <a:bodyPr wrap="none" rtlCol="0">
                <a:spAutoFit/>
              </a:bodyPr>
              <a:lstStyle/>
              <a:p>
                <a:r>
                  <a:rPr lang="en-IN" sz="1200" b="1" dirty="0" smtClean="0"/>
                  <a:t>M</a:t>
                </a:r>
                <a:endParaRPr lang="en-IN" sz="1200" b="1" dirty="0"/>
              </a:p>
            </p:txBody>
          </p:sp>
          <p:sp>
            <p:nvSpPr>
              <p:cNvPr id="49" name="TextBox 48"/>
              <p:cNvSpPr txBox="1"/>
              <p:nvPr/>
            </p:nvSpPr>
            <p:spPr>
              <a:xfrm>
                <a:off x="2863192" y="1907211"/>
                <a:ext cx="322524" cy="276999"/>
              </a:xfrm>
              <a:prstGeom prst="rect">
                <a:avLst/>
              </a:prstGeom>
              <a:noFill/>
            </p:spPr>
            <p:txBody>
              <a:bodyPr wrap="none" rtlCol="0">
                <a:spAutoFit/>
              </a:bodyPr>
              <a:lstStyle/>
              <a:p>
                <a:r>
                  <a:rPr lang="en-IN" sz="1200" b="1" dirty="0" smtClean="0"/>
                  <a:t>M</a:t>
                </a:r>
                <a:endParaRPr lang="en-IN" sz="1200" b="1" dirty="0"/>
              </a:p>
            </p:txBody>
          </p:sp>
          <p:sp>
            <p:nvSpPr>
              <p:cNvPr id="50" name="TextBox 49"/>
              <p:cNvSpPr txBox="1"/>
              <p:nvPr/>
            </p:nvSpPr>
            <p:spPr>
              <a:xfrm>
                <a:off x="4942224" y="1902593"/>
                <a:ext cx="322524" cy="276999"/>
              </a:xfrm>
              <a:prstGeom prst="rect">
                <a:avLst/>
              </a:prstGeom>
              <a:noFill/>
            </p:spPr>
            <p:txBody>
              <a:bodyPr wrap="none" rtlCol="0">
                <a:spAutoFit/>
              </a:bodyPr>
              <a:lstStyle/>
              <a:p>
                <a:r>
                  <a:rPr lang="en-IN" sz="1200" b="1" dirty="0" smtClean="0"/>
                  <a:t>M</a:t>
                </a:r>
                <a:endParaRPr lang="en-IN" sz="1200" b="1" dirty="0"/>
              </a:p>
            </p:txBody>
          </p:sp>
          <p:sp>
            <p:nvSpPr>
              <p:cNvPr id="56" name="TextBox 55"/>
              <p:cNvSpPr txBox="1"/>
              <p:nvPr/>
            </p:nvSpPr>
            <p:spPr>
              <a:xfrm>
                <a:off x="2074808" y="665139"/>
                <a:ext cx="322524" cy="276999"/>
              </a:xfrm>
              <a:prstGeom prst="rect">
                <a:avLst/>
              </a:prstGeom>
              <a:noFill/>
            </p:spPr>
            <p:txBody>
              <a:bodyPr wrap="none" rtlCol="0">
                <a:spAutoFit/>
              </a:bodyPr>
              <a:lstStyle/>
              <a:p>
                <a:r>
                  <a:rPr lang="en-IN" sz="1200" b="1" dirty="0" smtClean="0"/>
                  <a:t>M</a:t>
                </a:r>
                <a:endParaRPr lang="en-IN" sz="1200" b="1" dirty="0"/>
              </a:p>
            </p:txBody>
          </p:sp>
        </p:grpSp>
      </p:grpSp>
    </p:spTree>
    <p:extLst>
      <p:ext uri="{BB962C8B-B14F-4D97-AF65-F5344CB8AC3E}">
        <p14:creationId xmlns:p14="http://schemas.microsoft.com/office/powerpoint/2010/main" val="15632727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6">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6">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6">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6">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6">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6">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6">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6">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6">
                                            <p:txEl>
                                              <p:pRg st="8" end="8"/>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6"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800">
                <a:solidFill>
                  <a:schemeClr val="tx1"/>
                </a:solidFill>
                <a:latin typeface="Tahoma" pitchFamily="34" charset="0"/>
              </a:defRPr>
            </a:lvl1pPr>
            <a:lvl2pPr marL="742950" indent="-285750" eaLnBrk="0" hangingPunct="0">
              <a:defRPr sz="2800">
                <a:solidFill>
                  <a:schemeClr val="tx1"/>
                </a:solidFill>
                <a:latin typeface="Tahoma" pitchFamily="34" charset="0"/>
              </a:defRPr>
            </a:lvl2pPr>
            <a:lvl3pPr marL="1143000" indent="-228600" eaLnBrk="0" hangingPunct="0">
              <a:defRPr sz="2800">
                <a:solidFill>
                  <a:schemeClr val="tx1"/>
                </a:solidFill>
                <a:latin typeface="Tahoma" pitchFamily="34" charset="0"/>
              </a:defRPr>
            </a:lvl3pPr>
            <a:lvl4pPr marL="1600200" indent="-228600" eaLnBrk="0" hangingPunct="0">
              <a:defRPr sz="2800">
                <a:solidFill>
                  <a:schemeClr val="tx1"/>
                </a:solidFill>
                <a:latin typeface="Tahoma" pitchFamily="34" charset="0"/>
              </a:defRPr>
            </a:lvl4pPr>
            <a:lvl5pPr marL="2057400" indent="-228600" eaLnBrk="0" hangingPunct="0">
              <a:defRPr sz="2800">
                <a:solidFill>
                  <a:schemeClr val="tx1"/>
                </a:solidFill>
                <a:latin typeface="Tahoma" pitchFamily="34" charset="0"/>
              </a:defRPr>
            </a:lvl5pPr>
            <a:lvl6pPr marL="2514600" indent="-228600" eaLnBrk="0" fontAlgn="base" hangingPunct="0">
              <a:spcBef>
                <a:spcPct val="0"/>
              </a:spcBef>
              <a:spcAft>
                <a:spcPct val="0"/>
              </a:spcAft>
              <a:defRPr sz="2800">
                <a:solidFill>
                  <a:schemeClr val="tx1"/>
                </a:solidFill>
                <a:latin typeface="Tahoma" pitchFamily="34" charset="0"/>
              </a:defRPr>
            </a:lvl6pPr>
            <a:lvl7pPr marL="2971800" indent="-228600" eaLnBrk="0" fontAlgn="base" hangingPunct="0">
              <a:spcBef>
                <a:spcPct val="0"/>
              </a:spcBef>
              <a:spcAft>
                <a:spcPct val="0"/>
              </a:spcAft>
              <a:defRPr sz="2800">
                <a:solidFill>
                  <a:schemeClr val="tx1"/>
                </a:solidFill>
                <a:latin typeface="Tahoma" pitchFamily="34" charset="0"/>
              </a:defRPr>
            </a:lvl7pPr>
            <a:lvl8pPr marL="3429000" indent="-228600" eaLnBrk="0" fontAlgn="base" hangingPunct="0">
              <a:spcBef>
                <a:spcPct val="0"/>
              </a:spcBef>
              <a:spcAft>
                <a:spcPct val="0"/>
              </a:spcAft>
              <a:defRPr sz="2800">
                <a:solidFill>
                  <a:schemeClr val="tx1"/>
                </a:solidFill>
                <a:latin typeface="Tahoma" pitchFamily="34" charset="0"/>
              </a:defRPr>
            </a:lvl8pPr>
            <a:lvl9pPr marL="3886200" indent="-228600" eaLnBrk="0" fontAlgn="base" hangingPunct="0">
              <a:spcBef>
                <a:spcPct val="0"/>
              </a:spcBef>
              <a:spcAft>
                <a:spcPct val="0"/>
              </a:spcAft>
              <a:defRPr sz="2800">
                <a:solidFill>
                  <a:schemeClr val="tx1"/>
                </a:solidFill>
                <a:latin typeface="Tahoma" pitchFamily="34" charset="0"/>
              </a:defRPr>
            </a:lvl9pPr>
          </a:lstStyle>
          <a:p>
            <a:pPr eaLnBrk="1" hangingPunct="1"/>
            <a:fld id="{EFB3C8B0-FF06-4E22-8A0B-0FB4D83F410F}" type="slidenum">
              <a:rPr lang="en-US" sz="2400" smtClean="0">
                <a:solidFill>
                  <a:schemeClr val="tx2"/>
                </a:solidFill>
              </a:rPr>
              <a:pPr eaLnBrk="1" hangingPunct="1"/>
              <a:t>65</a:t>
            </a:fld>
            <a:endParaRPr lang="en-US" sz="2400" smtClean="0">
              <a:solidFill>
                <a:schemeClr val="tx2"/>
              </a:solidFill>
            </a:endParaRPr>
          </a:p>
        </p:txBody>
      </p:sp>
      <p:grpSp>
        <p:nvGrpSpPr>
          <p:cNvPr id="6" name="Group 11"/>
          <p:cNvGrpSpPr>
            <a:grpSpLocks/>
          </p:cNvGrpSpPr>
          <p:nvPr/>
        </p:nvGrpSpPr>
        <p:grpSpPr bwMode="auto">
          <a:xfrm>
            <a:off x="4826756" y="3168133"/>
            <a:ext cx="3968601" cy="3505200"/>
            <a:chOff x="2427" y="778"/>
            <a:chExt cx="3176" cy="2445"/>
          </a:xfrm>
        </p:grpSpPr>
        <p:pic>
          <p:nvPicPr>
            <p:cNvPr id="7"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27" y="778"/>
              <a:ext cx="3176" cy="24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le 10"/>
            <p:cNvSpPr>
              <a:spLocks noChangeArrowheads="1"/>
            </p:cNvSpPr>
            <p:nvPr/>
          </p:nvSpPr>
          <p:spPr bwMode="auto">
            <a:xfrm>
              <a:off x="2559" y="801"/>
              <a:ext cx="2946" cy="1097"/>
            </a:xfrm>
            <a:prstGeom prst="rect">
              <a:avLst/>
            </a:prstGeom>
            <a:noFill/>
            <a:ln w="25400">
              <a:solidFill>
                <a:schemeClr val="tx1"/>
              </a:solidFill>
              <a:prstDash val="dash"/>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grpSp>
      <p:sp>
        <p:nvSpPr>
          <p:cNvPr id="9" name="TextBox 8"/>
          <p:cNvSpPr txBox="1"/>
          <p:nvPr/>
        </p:nvSpPr>
        <p:spPr>
          <a:xfrm>
            <a:off x="5418140" y="1676400"/>
            <a:ext cx="3355975" cy="1077218"/>
          </a:xfrm>
          <a:prstGeom prst="rect">
            <a:avLst/>
          </a:prstGeom>
          <a:noFill/>
          <a:ln w="25400">
            <a:solidFill>
              <a:schemeClr val="tx1"/>
            </a:solidFill>
          </a:ln>
        </p:spPr>
        <p:txBody>
          <a:bodyPr wrap="square" rtlCol="0">
            <a:spAutoFit/>
          </a:bodyPr>
          <a:lstStyle/>
          <a:p>
            <a:r>
              <a:rPr lang="en-IN" sz="1600" dirty="0" smtClean="0">
                <a:latin typeface="+mn-lt"/>
              </a:rPr>
              <a:t>An E-R diagram with a ternary relation and an alternate Aggregation replacing the ternary relation.</a:t>
            </a:r>
            <a:endParaRPr lang="en-IN" sz="1600" dirty="0">
              <a:latin typeface="+mn-lt"/>
            </a:endParaRPr>
          </a:p>
        </p:txBody>
      </p:sp>
      <p:pic>
        <p:nvPicPr>
          <p:cNvPr id="10"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4320" y="3505200"/>
            <a:ext cx="4349898" cy="312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5260" y="1392238"/>
            <a:ext cx="5029200" cy="1753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Title 1"/>
          <p:cNvSpPr>
            <a:spLocks noGrp="1"/>
          </p:cNvSpPr>
          <p:nvPr>
            <p:ph type="title"/>
          </p:nvPr>
        </p:nvSpPr>
        <p:spPr>
          <a:xfrm>
            <a:off x="228600" y="457200"/>
            <a:ext cx="5791200" cy="762000"/>
          </a:xfrm>
        </p:spPr>
        <p:txBody>
          <a:bodyPr>
            <a:normAutofit/>
          </a:bodyPr>
          <a:lstStyle/>
          <a:p>
            <a:r>
              <a:rPr lang="en-IN" sz="3200" dirty="0" smtClean="0"/>
              <a:t>examples</a:t>
            </a:r>
            <a:endParaRPr lang="en-IN" sz="3200" dirty="0"/>
          </a:p>
        </p:txBody>
      </p:sp>
      <p:pic>
        <p:nvPicPr>
          <p:cNvPr id="30722" name="Picture 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239000" y="152400"/>
            <a:ext cx="1143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185289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819400"/>
            <a:ext cx="5791200" cy="1371600"/>
          </a:xfrm>
        </p:spPr>
        <p:txBody>
          <a:bodyPr/>
          <a:lstStyle/>
          <a:p>
            <a:r>
              <a:rPr lang="en-IN" dirty="0" smtClean="0"/>
              <a:t>End of E-R Model</a:t>
            </a:r>
            <a:endParaRPr lang="en-IN" dirty="0"/>
          </a:p>
        </p:txBody>
      </p:sp>
      <p:sp>
        <p:nvSpPr>
          <p:cNvPr id="3" name="Slide Number Placeholder 2"/>
          <p:cNvSpPr>
            <a:spLocks noGrp="1"/>
          </p:cNvSpPr>
          <p:nvPr>
            <p:ph type="sldNum" sz="quarter" idx="12"/>
          </p:nvPr>
        </p:nvSpPr>
        <p:spPr/>
        <p:txBody>
          <a:bodyPr/>
          <a:lstStyle/>
          <a:p>
            <a:pPr>
              <a:defRPr/>
            </a:pPr>
            <a:fld id="{6ED07C65-7C02-41A9-9DB6-703313EE3CB6}" type="slidenum">
              <a:rPr lang="en-US" smtClean="0"/>
              <a:pPr>
                <a:defRPr/>
              </a:pPr>
              <a:t>66</a:t>
            </a:fld>
            <a:endParaRPr lang="en-US"/>
          </a:p>
        </p:txBody>
      </p:sp>
      <p:pic>
        <p:nvPicPr>
          <p:cNvPr id="3379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588252" y="152400"/>
            <a:ext cx="2016252" cy="2057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490112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2"/>
          <p:cNvSpPr>
            <a:spLocks noGrp="1" noChangeArrowheads="1"/>
          </p:cNvSpPr>
          <p:nvPr>
            <p:ph type="title"/>
          </p:nvPr>
        </p:nvSpPr>
        <p:spPr>
          <a:xfrm>
            <a:off x="381000" y="381000"/>
            <a:ext cx="6794500" cy="619125"/>
          </a:xfrm>
        </p:spPr>
        <p:txBody>
          <a:bodyPr lIns="92075" tIns="46038" rIns="92075" bIns="46038" anchor="ctr">
            <a:normAutofit/>
          </a:bodyPr>
          <a:lstStyle/>
          <a:p>
            <a:pPr eaLnBrk="1" fontAlgn="auto" hangingPunct="1">
              <a:spcAft>
                <a:spcPts val="0"/>
              </a:spcAft>
              <a:defRPr/>
            </a:pPr>
            <a:r>
              <a:rPr lang="en-US" sz="3200" dirty="0" smtClean="0"/>
              <a:t>Different Views of Data</a:t>
            </a:r>
          </a:p>
        </p:txBody>
      </p:sp>
      <p:sp>
        <p:nvSpPr>
          <p:cNvPr id="10243" name="Rectangle 3"/>
          <p:cNvSpPr>
            <a:spLocks noGrp="1" noChangeArrowheads="1"/>
          </p:cNvSpPr>
          <p:nvPr>
            <p:ph idx="1"/>
          </p:nvPr>
        </p:nvSpPr>
        <p:spPr>
          <a:xfrm>
            <a:off x="381000" y="5376978"/>
            <a:ext cx="8153400" cy="1295400"/>
          </a:xfrm>
        </p:spPr>
        <p:txBody>
          <a:bodyPr lIns="92075" tIns="46038" rIns="92075" bIns="46038"/>
          <a:lstStyle/>
          <a:p>
            <a:pPr marL="0" indent="0" eaLnBrk="1" hangingPunct="1">
              <a:lnSpc>
                <a:spcPct val="110000"/>
              </a:lnSpc>
            </a:pPr>
            <a:r>
              <a:rPr lang="en-US" b="0" dirty="0" smtClean="0"/>
              <a:t>With a DBMS we can arrange for different people to have different views of the data. For example, I can see everything, a student can see only his/her data, the clerk can see…</a:t>
            </a:r>
          </a:p>
        </p:txBody>
      </p:sp>
      <p:sp>
        <p:nvSpPr>
          <p:cNvPr id="10246"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800">
                <a:solidFill>
                  <a:schemeClr val="tx1"/>
                </a:solidFill>
                <a:latin typeface="Tahoma" pitchFamily="34" charset="0"/>
              </a:defRPr>
            </a:lvl1pPr>
            <a:lvl2pPr marL="742950" indent="-285750" eaLnBrk="0" hangingPunct="0">
              <a:defRPr sz="2800">
                <a:solidFill>
                  <a:schemeClr val="tx1"/>
                </a:solidFill>
                <a:latin typeface="Tahoma" pitchFamily="34" charset="0"/>
              </a:defRPr>
            </a:lvl2pPr>
            <a:lvl3pPr marL="1143000" indent="-228600" eaLnBrk="0" hangingPunct="0">
              <a:defRPr sz="2800">
                <a:solidFill>
                  <a:schemeClr val="tx1"/>
                </a:solidFill>
                <a:latin typeface="Tahoma" pitchFamily="34" charset="0"/>
              </a:defRPr>
            </a:lvl3pPr>
            <a:lvl4pPr marL="1600200" indent="-228600" eaLnBrk="0" hangingPunct="0">
              <a:defRPr sz="2800">
                <a:solidFill>
                  <a:schemeClr val="tx1"/>
                </a:solidFill>
                <a:latin typeface="Tahoma" pitchFamily="34" charset="0"/>
              </a:defRPr>
            </a:lvl4pPr>
            <a:lvl5pPr marL="2057400" indent="-228600" eaLnBrk="0" hangingPunct="0">
              <a:defRPr sz="2800">
                <a:solidFill>
                  <a:schemeClr val="tx1"/>
                </a:solidFill>
                <a:latin typeface="Tahoma" pitchFamily="34" charset="0"/>
              </a:defRPr>
            </a:lvl5pPr>
            <a:lvl6pPr marL="2514600" indent="-228600" eaLnBrk="0" fontAlgn="base" hangingPunct="0">
              <a:spcBef>
                <a:spcPct val="0"/>
              </a:spcBef>
              <a:spcAft>
                <a:spcPct val="0"/>
              </a:spcAft>
              <a:defRPr sz="2800">
                <a:solidFill>
                  <a:schemeClr val="tx1"/>
                </a:solidFill>
                <a:latin typeface="Tahoma" pitchFamily="34" charset="0"/>
              </a:defRPr>
            </a:lvl6pPr>
            <a:lvl7pPr marL="2971800" indent="-228600" eaLnBrk="0" fontAlgn="base" hangingPunct="0">
              <a:spcBef>
                <a:spcPct val="0"/>
              </a:spcBef>
              <a:spcAft>
                <a:spcPct val="0"/>
              </a:spcAft>
              <a:defRPr sz="2800">
                <a:solidFill>
                  <a:schemeClr val="tx1"/>
                </a:solidFill>
                <a:latin typeface="Tahoma" pitchFamily="34" charset="0"/>
              </a:defRPr>
            </a:lvl7pPr>
            <a:lvl8pPr marL="3429000" indent="-228600" eaLnBrk="0" fontAlgn="base" hangingPunct="0">
              <a:spcBef>
                <a:spcPct val="0"/>
              </a:spcBef>
              <a:spcAft>
                <a:spcPct val="0"/>
              </a:spcAft>
              <a:defRPr sz="2800">
                <a:solidFill>
                  <a:schemeClr val="tx1"/>
                </a:solidFill>
                <a:latin typeface="Tahoma" pitchFamily="34" charset="0"/>
              </a:defRPr>
            </a:lvl8pPr>
            <a:lvl9pPr marL="3886200" indent="-228600" eaLnBrk="0" fontAlgn="base" hangingPunct="0">
              <a:spcBef>
                <a:spcPct val="0"/>
              </a:spcBef>
              <a:spcAft>
                <a:spcPct val="0"/>
              </a:spcAft>
              <a:defRPr sz="2800">
                <a:solidFill>
                  <a:schemeClr val="tx1"/>
                </a:solidFill>
                <a:latin typeface="Tahoma" pitchFamily="34" charset="0"/>
              </a:defRPr>
            </a:lvl9pPr>
          </a:lstStyle>
          <a:p>
            <a:pPr eaLnBrk="1" hangingPunct="1"/>
            <a:fld id="{443A9886-2F5A-4CE1-A685-3AA2AE4C5741}" type="slidenum">
              <a:rPr lang="en-US" sz="2400" smtClean="0">
                <a:solidFill>
                  <a:schemeClr val="tx2"/>
                </a:solidFill>
              </a:rPr>
              <a:pPr eaLnBrk="1" hangingPunct="1"/>
              <a:t>7</a:t>
            </a:fld>
            <a:endParaRPr lang="en-US" sz="2400" smtClean="0">
              <a:solidFill>
                <a:schemeClr val="tx2"/>
              </a:solidFill>
            </a:endParaRPr>
          </a:p>
        </p:txBody>
      </p:sp>
      <p:pic>
        <p:nvPicPr>
          <p:cNvPr id="10276" name="Picture 3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42160" y="1371600"/>
            <a:ext cx="4648200" cy="3913938"/>
          </a:xfrm>
          <a:prstGeom prst="rect">
            <a:avLst/>
          </a:prstGeom>
          <a:noFill/>
          <a:ln w="38100" cap="flat" cmpd="sng">
            <a:solidFill>
              <a:schemeClr val="tx1"/>
            </a:solidFill>
            <a:prstDash val="solid"/>
            <a:miter lim="800000"/>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8" name="Picture 38"/>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315200" y="152400"/>
            <a:ext cx="1371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7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4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81001" y="312738"/>
            <a:ext cx="4038600" cy="584775"/>
          </a:xfrm>
          <a:prstGeom prst="rect">
            <a:avLst/>
          </a:prstGeom>
        </p:spPr>
        <p:txBody>
          <a:bodyPr wrap="square">
            <a:spAutoFit/>
          </a:bodyPr>
          <a:lstStyle/>
          <a:p>
            <a:pPr>
              <a:defRPr/>
            </a:pPr>
            <a:r>
              <a:rPr lang="en-US" sz="3200" cap="all" spc="-60" dirty="0" smtClean="0">
                <a:solidFill>
                  <a:srgbClr val="D1282E"/>
                </a:solidFill>
                <a:latin typeface="Arial Black"/>
                <a:ea typeface="+mj-ea"/>
                <a:cs typeface="+mj-cs"/>
              </a:rPr>
              <a:t>concurrency</a:t>
            </a:r>
            <a:endParaRPr lang="en-IN" dirty="0"/>
          </a:p>
        </p:txBody>
      </p:sp>
      <p:sp>
        <p:nvSpPr>
          <p:cNvPr id="2" name="Rectangle 1"/>
          <p:cNvSpPr/>
          <p:nvPr/>
        </p:nvSpPr>
        <p:spPr>
          <a:xfrm>
            <a:off x="1143000" y="4953000"/>
            <a:ext cx="6934200" cy="1200329"/>
          </a:xfrm>
          <a:prstGeom prst="rect">
            <a:avLst/>
          </a:prstGeom>
        </p:spPr>
        <p:txBody>
          <a:bodyPr wrap="square">
            <a:spAutoFit/>
          </a:bodyPr>
          <a:lstStyle/>
          <a:p>
            <a:pPr marL="285750" indent="-285750" eaLnBrk="1" hangingPunct="1">
              <a:buFont typeface="Wingdings" pitchFamily="2" charset="2"/>
              <a:buChar char="Ø"/>
            </a:pPr>
            <a:r>
              <a:rPr lang="en-US" sz="1800" dirty="0" smtClean="0">
                <a:latin typeface="+mn-lt"/>
              </a:rPr>
              <a:t>Two people trying to modify the same data at the </a:t>
            </a:r>
            <a:r>
              <a:rPr lang="en-US" sz="1800" smtClean="0">
                <a:latin typeface="+mn-lt"/>
              </a:rPr>
              <a:t>same time!</a:t>
            </a:r>
            <a:endParaRPr lang="en-US" sz="1800" dirty="0" smtClean="0">
              <a:latin typeface="+mn-lt"/>
            </a:endParaRPr>
          </a:p>
          <a:p>
            <a:pPr marL="285750" indent="-285750" eaLnBrk="1" hangingPunct="1">
              <a:buFont typeface="Wingdings" pitchFamily="2" charset="2"/>
              <a:buChar char="Ø"/>
            </a:pPr>
            <a:endParaRPr lang="en-US" sz="1800" dirty="0" smtClean="0">
              <a:latin typeface="+mn-lt"/>
            </a:endParaRPr>
          </a:p>
          <a:p>
            <a:pPr marL="285750" indent="-285750" eaLnBrk="1" hangingPunct="1">
              <a:buFont typeface="Wingdings" pitchFamily="2" charset="2"/>
              <a:buChar char="Ø"/>
            </a:pPr>
            <a:r>
              <a:rPr lang="en-US" sz="1800" dirty="0" smtClean="0">
                <a:latin typeface="+mn-lt"/>
              </a:rPr>
              <a:t> A DBMS will automatically make sure that this kind of thing cannot happen.</a:t>
            </a:r>
            <a:endParaRPr lang="en-US" sz="1800" dirty="0">
              <a:latin typeface="+mn-lt"/>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0200" y="1295401"/>
            <a:ext cx="5905768" cy="3579916"/>
          </a:xfrm>
          <a:prstGeom prst="rect">
            <a:avLst/>
          </a:prstGeom>
        </p:spPr>
      </p:pic>
      <p:pic>
        <p:nvPicPr>
          <p:cNvPr id="1126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52528" y="191362"/>
            <a:ext cx="2189642" cy="1256437"/>
          </a:xfrm>
          <a:prstGeom prst="rect">
            <a:avLst/>
          </a:prstGeom>
          <a:noFill/>
          <a:ln w="25400" cap="flat" cmpd="sng">
            <a:solidFill>
              <a:schemeClr val="tx1"/>
            </a:solidFill>
            <a:prstDash val="solid"/>
            <a:miter lim="800000"/>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2"/>
          <p:cNvSpPr>
            <a:spLocks noGrp="1" noChangeArrowheads="1"/>
          </p:cNvSpPr>
          <p:nvPr>
            <p:ph type="title"/>
          </p:nvPr>
        </p:nvSpPr>
        <p:spPr>
          <a:xfrm>
            <a:off x="381000" y="228600"/>
            <a:ext cx="3209979" cy="914400"/>
          </a:xfrm>
        </p:spPr>
        <p:txBody>
          <a:bodyPr lIns="92075" tIns="46038" rIns="92075" bIns="46038" anchor="ctr">
            <a:normAutofit/>
          </a:bodyPr>
          <a:lstStyle/>
          <a:p>
            <a:pPr eaLnBrk="1" fontAlgn="auto" hangingPunct="1">
              <a:spcAft>
                <a:spcPts val="0"/>
              </a:spcAft>
              <a:defRPr/>
            </a:pPr>
            <a:r>
              <a:rPr lang="en-US" sz="3200" dirty="0" smtClean="0"/>
              <a:t>security</a:t>
            </a:r>
          </a:p>
        </p:txBody>
      </p:sp>
      <p:sp>
        <p:nvSpPr>
          <p:cNvPr id="12311"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800">
                <a:solidFill>
                  <a:schemeClr val="tx1"/>
                </a:solidFill>
                <a:latin typeface="Tahoma" pitchFamily="34" charset="0"/>
              </a:defRPr>
            </a:lvl1pPr>
            <a:lvl2pPr marL="742950" indent="-285750" eaLnBrk="0" hangingPunct="0">
              <a:defRPr sz="2800">
                <a:solidFill>
                  <a:schemeClr val="tx1"/>
                </a:solidFill>
                <a:latin typeface="Tahoma" pitchFamily="34" charset="0"/>
              </a:defRPr>
            </a:lvl2pPr>
            <a:lvl3pPr marL="1143000" indent="-228600" eaLnBrk="0" hangingPunct="0">
              <a:defRPr sz="2800">
                <a:solidFill>
                  <a:schemeClr val="tx1"/>
                </a:solidFill>
                <a:latin typeface="Tahoma" pitchFamily="34" charset="0"/>
              </a:defRPr>
            </a:lvl3pPr>
            <a:lvl4pPr marL="1600200" indent="-228600" eaLnBrk="0" hangingPunct="0">
              <a:defRPr sz="2800">
                <a:solidFill>
                  <a:schemeClr val="tx1"/>
                </a:solidFill>
                <a:latin typeface="Tahoma" pitchFamily="34" charset="0"/>
              </a:defRPr>
            </a:lvl4pPr>
            <a:lvl5pPr marL="2057400" indent="-228600" eaLnBrk="0" hangingPunct="0">
              <a:defRPr sz="2800">
                <a:solidFill>
                  <a:schemeClr val="tx1"/>
                </a:solidFill>
                <a:latin typeface="Tahoma" pitchFamily="34" charset="0"/>
              </a:defRPr>
            </a:lvl5pPr>
            <a:lvl6pPr marL="2514600" indent="-228600" eaLnBrk="0" fontAlgn="base" hangingPunct="0">
              <a:spcBef>
                <a:spcPct val="0"/>
              </a:spcBef>
              <a:spcAft>
                <a:spcPct val="0"/>
              </a:spcAft>
              <a:defRPr sz="2800">
                <a:solidFill>
                  <a:schemeClr val="tx1"/>
                </a:solidFill>
                <a:latin typeface="Tahoma" pitchFamily="34" charset="0"/>
              </a:defRPr>
            </a:lvl6pPr>
            <a:lvl7pPr marL="2971800" indent="-228600" eaLnBrk="0" fontAlgn="base" hangingPunct="0">
              <a:spcBef>
                <a:spcPct val="0"/>
              </a:spcBef>
              <a:spcAft>
                <a:spcPct val="0"/>
              </a:spcAft>
              <a:defRPr sz="2800">
                <a:solidFill>
                  <a:schemeClr val="tx1"/>
                </a:solidFill>
                <a:latin typeface="Tahoma" pitchFamily="34" charset="0"/>
              </a:defRPr>
            </a:lvl7pPr>
            <a:lvl8pPr marL="3429000" indent="-228600" eaLnBrk="0" fontAlgn="base" hangingPunct="0">
              <a:spcBef>
                <a:spcPct val="0"/>
              </a:spcBef>
              <a:spcAft>
                <a:spcPct val="0"/>
              </a:spcAft>
              <a:defRPr sz="2800">
                <a:solidFill>
                  <a:schemeClr val="tx1"/>
                </a:solidFill>
                <a:latin typeface="Tahoma" pitchFamily="34" charset="0"/>
              </a:defRPr>
            </a:lvl8pPr>
            <a:lvl9pPr marL="3886200" indent="-228600" eaLnBrk="0" fontAlgn="base" hangingPunct="0">
              <a:spcBef>
                <a:spcPct val="0"/>
              </a:spcBef>
              <a:spcAft>
                <a:spcPct val="0"/>
              </a:spcAft>
              <a:defRPr sz="2800">
                <a:solidFill>
                  <a:schemeClr val="tx1"/>
                </a:solidFill>
                <a:latin typeface="Tahoma" pitchFamily="34" charset="0"/>
              </a:defRPr>
            </a:lvl9pPr>
          </a:lstStyle>
          <a:p>
            <a:pPr eaLnBrk="1" hangingPunct="1"/>
            <a:fld id="{F5D0333B-36C5-40C0-9824-C9070F9A61DC}" type="slidenum">
              <a:rPr lang="en-US" sz="2400" smtClean="0">
                <a:solidFill>
                  <a:schemeClr val="tx2"/>
                </a:solidFill>
              </a:rPr>
              <a:pPr eaLnBrk="1" hangingPunct="1"/>
              <a:t>9</a:t>
            </a:fld>
            <a:endParaRPr lang="en-US" sz="2400" smtClean="0">
              <a:solidFill>
                <a:schemeClr val="tx2"/>
              </a:solidFill>
            </a:endParaRPr>
          </a:p>
        </p:txBody>
      </p:sp>
      <p:sp>
        <p:nvSpPr>
          <p:cNvPr id="2" name="Rectangle 1"/>
          <p:cNvSpPr/>
          <p:nvPr/>
        </p:nvSpPr>
        <p:spPr>
          <a:xfrm>
            <a:off x="443229" y="4876800"/>
            <a:ext cx="8153400" cy="1200329"/>
          </a:xfrm>
          <a:prstGeom prst="rect">
            <a:avLst/>
          </a:prstGeom>
        </p:spPr>
        <p:txBody>
          <a:bodyPr wrap="square">
            <a:spAutoFit/>
          </a:bodyPr>
          <a:lstStyle/>
          <a:p>
            <a:pPr marL="285750" indent="-285750" eaLnBrk="1" hangingPunct="1">
              <a:buFont typeface="Wingdings" pitchFamily="2" charset="2"/>
              <a:buChar char="Ø"/>
            </a:pPr>
            <a:r>
              <a:rPr lang="en-US" sz="1800" dirty="0" smtClean="0">
                <a:latin typeface="+mn-lt"/>
              </a:rPr>
              <a:t>Suppose I leave my text file in my user account, and a student hacks in and changes their grades…</a:t>
            </a:r>
          </a:p>
          <a:p>
            <a:pPr marL="285750" indent="-285750" eaLnBrk="1" hangingPunct="1">
              <a:buFont typeface="Wingdings" pitchFamily="2" charset="2"/>
              <a:buChar char="Ø"/>
            </a:pPr>
            <a:endParaRPr lang="en-US" sz="1800" dirty="0" smtClean="0">
              <a:latin typeface="+mn-lt"/>
            </a:endParaRPr>
          </a:p>
          <a:p>
            <a:pPr marL="285750" indent="-285750" eaLnBrk="1" hangingPunct="1">
              <a:buFont typeface="Wingdings" pitchFamily="2" charset="2"/>
              <a:buChar char="Ø"/>
            </a:pPr>
            <a:r>
              <a:rPr lang="en-US" sz="1800" dirty="0" smtClean="0">
                <a:latin typeface="+mn-lt"/>
              </a:rPr>
              <a:t> A DBMS will allow multiple levels of security.</a:t>
            </a:r>
            <a:endParaRPr lang="en-US" sz="1800" dirty="0">
              <a:latin typeface="+mn-lt"/>
            </a:endParaRPr>
          </a:p>
        </p:txBody>
      </p:sp>
      <p:pic>
        <p:nvPicPr>
          <p:cNvPr id="12316" name="Picture 2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10400" y="228600"/>
            <a:ext cx="1828800" cy="1371600"/>
          </a:xfrm>
          <a:prstGeom prst="rect">
            <a:avLst/>
          </a:prstGeom>
          <a:noFill/>
          <a:ln w="25400" cap="flat" cmpd="sng">
            <a:solidFill>
              <a:schemeClr val="tx1"/>
            </a:solidFill>
            <a:prstDash val="solid"/>
            <a:miter lim="800000"/>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317" name="Picture 2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3229" y="1409700"/>
            <a:ext cx="4267200" cy="3200400"/>
          </a:xfrm>
          <a:prstGeom prst="rect">
            <a:avLst/>
          </a:prstGeom>
          <a:noFill/>
          <a:ln w="25400" cap="flat" cmpd="sng">
            <a:solidFill>
              <a:schemeClr val="tx1"/>
            </a:solidFill>
            <a:prstDash val="solid"/>
            <a:miter lim="800000"/>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318" name="Picture 3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91429" y="1752600"/>
            <a:ext cx="3505200" cy="2514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3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3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ssential">
  <a:themeElements>
    <a:clrScheme name="Custom 3">
      <a:dk1>
        <a:srgbClr val="3C5184"/>
      </a:dk1>
      <a:lt1>
        <a:srgbClr val="FFFFFF"/>
      </a:lt1>
      <a:dk2>
        <a:srgbClr val="D1282E"/>
      </a:dk2>
      <a:lt2>
        <a:srgbClr val="C8C8B1"/>
      </a:lt2>
      <a:accent1>
        <a:srgbClr val="7A7A7A"/>
      </a:accent1>
      <a:accent2>
        <a:srgbClr val="F5C201"/>
      </a:accent2>
      <a:accent3>
        <a:srgbClr val="526DB0"/>
      </a:accent3>
      <a:accent4>
        <a:srgbClr val="989AAC"/>
      </a:accent4>
      <a:accent5>
        <a:srgbClr val="DC5924"/>
      </a:accent5>
      <a:accent6>
        <a:srgbClr val="B4B392"/>
      </a:accent6>
      <a:hlink>
        <a:srgbClr val="CC9900"/>
      </a:hlink>
      <a:folHlink>
        <a:srgbClr val="969696"/>
      </a:folHlink>
    </a:clrScheme>
    <a:fontScheme name="Essential">
      <a:majorFont>
        <a:latin typeface="Arial Black"/>
        <a:ea typeface=""/>
        <a:cs typeface=""/>
        <a:font script="Jpan" typeface="ＭＳ Ｐゴシック"/>
        <a:font script="Hang" typeface="HY견고딕"/>
        <a:font script="Hans" typeface="微软雅黑"/>
        <a:font script="Hant" typeface="微軟正黑體"/>
        <a:font script="Arab" typeface="Tahoma"/>
        <a:font script="Hebr" typeface="Tahoma"/>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sential">
      <a:fillStyleLst>
        <a:solidFill>
          <a:schemeClr val="phClr"/>
        </a:solidFill>
        <a:gradFill rotWithShape="1">
          <a:gsLst>
            <a:gs pos="0">
              <a:schemeClr val="phClr">
                <a:tint val="60000"/>
                <a:satMod val="250000"/>
              </a:schemeClr>
            </a:gs>
            <a:gs pos="35000">
              <a:schemeClr val="phClr">
                <a:tint val="47000"/>
                <a:satMod val="275000"/>
              </a:schemeClr>
            </a:gs>
            <a:gs pos="100000">
              <a:schemeClr val="phClr">
                <a:tint val="25000"/>
                <a:satMod val="300000"/>
              </a:schemeClr>
            </a:gs>
          </a:gsLst>
          <a:lin ang="16200000" scaled="1"/>
        </a:gradFill>
        <a:solidFill>
          <a:schemeClr val="phClr">
            <a:satMod val="110000"/>
          </a:schemeClr>
        </a:solidFill>
      </a:fillStyleLst>
      <a:lnStyleLst>
        <a:ln w="12700" cap="flat" cmpd="sng" algn="ctr">
          <a:solidFill>
            <a:schemeClr val="phClr">
              <a:shade val="95000"/>
              <a:satMod val="105000"/>
            </a:schemeClr>
          </a:solidFill>
          <a:prstDash val="solid"/>
        </a:ln>
        <a:ln w="28575" cap="flat" cmpd="sng" algn="ctr">
          <a:solidFill>
            <a:schemeClr val="phClr"/>
          </a:solidFill>
          <a:prstDash val="solid"/>
        </a:ln>
        <a:ln w="41275" cap="flat" cmpd="sng" algn="ctr">
          <a:solidFill>
            <a:schemeClr val="phClr"/>
          </a:solidFill>
          <a:prstDash val="solid"/>
        </a:ln>
      </a:lnStyleLst>
      <a:effectStyleLst>
        <a:effectStyle>
          <a:effectLst/>
        </a:effectStyle>
        <a:effectStyle>
          <a:effectLst>
            <a:outerShdw blurRad="39999" dist="23000" algn="bl" rotWithShape="0">
              <a:srgbClr val="000000">
                <a:alpha val="40000"/>
              </a:srgbClr>
            </a:outerShdw>
          </a:effectLst>
        </a:effectStyle>
        <a:effectStyle>
          <a:effectLst>
            <a:outerShdw blurRad="38100" dist="19050" algn="bl" rotWithShape="0">
              <a:srgbClr val="000000">
                <a:alpha val="60000"/>
              </a:srgbClr>
            </a:outerShdw>
          </a:effectLst>
          <a:scene3d>
            <a:camera prst="orthographicFront">
              <a:rot lat="0" lon="0" rev="0"/>
            </a:camera>
            <a:lightRig rig="balanced" dir="l"/>
          </a:scene3d>
          <a:sp3d prstMaterial="plastic">
            <a:bevelT w="38100" h="31750"/>
          </a:sp3d>
        </a:effectStyle>
      </a:effectStyleLst>
      <a:bgFillStyleLst>
        <a:solidFill>
          <a:schemeClr val="phClr"/>
        </a:solidFill>
        <a:blipFill rotWithShape="1">
          <a:blip xmlns:r="http://schemas.openxmlformats.org/officeDocument/2006/relationships" r:embed="rId1">
            <a:duotone>
              <a:schemeClr val="phClr">
                <a:tint val="96000"/>
              </a:schemeClr>
              <a:schemeClr val="phClr">
                <a:shade val="94000"/>
              </a:schemeClr>
            </a:duotone>
          </a:blip>
          <a:tile tx="0" ty="0" sx="100000" sy="100000" flip="none" algn="tl"/>
        </a:blipFill>
        <a:gradFill rotWithShape="1">
          <a:gsLst>
            <a:gs pos="0">
              <a:schemeClr val="phClr">
                <a:tint val="84000"/>
                <a:satMod val="110000"/>
              </a:schemeClr>
            </a:gs>
            <a:gs pos="44000">
              <a:schemeClr val="phClr">
                <a:tint val="93000"/>
                <a:satMod val="115000"/>
              </a:schemeClr>
            </a:gs>
            <a:gs pos="100000">
              <a:schemeClr val="phClr">
                <a:tint val="100000"/>
                <a:shade val="59000"/>
                <a:satMod val="120000"/>
              </a:schemeClr>
            </a:gs>
          </a:gsLst>
          <a:path path="circle">
            <a:fillToRect l="40000" t="60000" r="60000" b="40000"/>
          </a:path>
        </a:gradFill>
      </a:bgFillStyleLst>
    </a:fmtScheme>
  </a:themeElements>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8381</TotalTime>
  <Words>3908</Words>
  <Application>Microsoft Office PowerPoint</Application>
  <PresentationFormat>On-screen Show (4:3)</PresentationFormat>
  <Paragraphs>617</Paragraphs>
  <Slides>66</Slides>
  <Notes>45</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66</vt:i4>
      </vt:variant>
    </vt:vector>
  </HeadingPairs>
  <TitlesOfParts>
    <vt:vector size="68" baseType="lpstr">
      <vt:lpstr>Essential</vt:lpstr>
      <vt:lpstr>Clip</vt:lpstr>
      <vt:lpstr> Introduction to DBMS &amp; The E-r model  </vt:lpstr>
      <vt:lpstr>PowerPoint Presentation</vt:lpstr>
      <vt:lpstr>PowerPoint Presentation</vt:lpstr>
      <vt:lpstr>Enforcing Constraints </vt:lpstr>
      <vt:lpstr>Scalability</vt:lpstr>
      <vt:lpstr>Query Expressiveness</vt:lpstr>
      <vt:lpstr>Different Views of Data</vt:lpstr>
      <vt:lpstr>PowerPoint Presentation</vt:lpstr>
      <vt:lpstr>security</vt:lpstr>
      <vt:lpstr>Crash recovery </vt:lpstr>
      <vt:lpstr>Data models </vt:lpstr>
      <vt:lpstr>PowerPoint Presentation</vt:lpstr>
      <vt:lpstr>PowerPoint Presentation</vt:lpstr>
      <vt:lpstr>types of data models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Key constraints</vt:lpstr>
      <vt:lpstr>Participation constraints</vt:lpstr>
      <vt:lpstr>E-r diagrams</vt:lpstr>
      <vt:lpstr>Unary relation</vt:lpstr>
      <vt:lpstr>Multiple relations</vt:lpstr>
      <vt:lpstr>Multiple relations</vt:lpstr>
      <vt:lpstr>Ternary relations</vt:lpstr>
      <vt:lpstr>Weak entities</vt:lpstr>
      <vt:lpstr>Weak entities</vt:lpstr>
      <vt:lpstr>Extended e-r model</vt:lpstr>
      <vt:lpstr>E-R to tables (IS-A)</vt:lpstr>
      <vt:lpstr>Extended e-r model</vt:lpstr>
      <vt:lpstr>A lattice</vt:lpstr>
      <vt:lpstr>aggregation</vt:lpstr>
      <vt:lpstr>aggregation</vt:lpstr>
      <vt:lpstr>E-r design decisions</vt:lpstr>
      <vt:lpstr>Entity vs. Attribute</vt:lpstr>
      <vt:lpstr>Entity vs. relati0nship</vt:lpstr>
      <vt:lpstr>Entity vs. relati0nship</vt:lpstr>
      <vt:lpstr>E-R to tables (strong)</vt:lpstr>
      <vt:lpstr>E-R to tables (weak)</vt:lpstr>
      <vt:lpstr>E-R to tables (relationships)</vt:lpstr>
      <vt:lpstr>E-R to tables (relationships)</vt:lpstr>
      <vt:lpstr>E-R to tables (1:1)</vt:lpstr>
      <vt:lpstr>E-R to tables (1:N)</vt:lpstr>
      <vt:lpstr>E-R to tables (M:N)</vt:lpstr>
      <vt:lpstr>Self referencing</vt:lpstr>
      <vt:lpstr>Self referencing (1:1)</vt:lpstr>
      <vt:lpstr>Self referencing (1:N)</vt:lpstr>
      <vt:lpstr>Self-referencing M:N</vt:lpstr>
      <vt:lpstr>Ternary relations</vt:lpstr>
      <vt:lpstr>examples</vt:lpstr>
      <vt:lpstr>examples</vt:lpstr>
      <vt:lpstr>examples</vt:lpstr>
      <vt:lpstr>examples</vt:lpstr>
      <vt:lpstr>PowerPoint Presentation</vt:lpstr>
      <vt:lpstr>examples</vt:lpstr>
      <vt:lpstr>End of E-R Model</vt:lpstr>
    </vt:vector>
  </TitlesOfParts>
  <Company>SFU</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cs412slides</dc:title>
  <dc:creator>Jiawei Han</dc:creator>
  <cp:lastModifiedBy>Anjali Jivani</cp:lastModifiedBy>
  <cp:revision>789</cp:revision>
  <cp:lastPrinted>2010-08-20T16:00:24Z</cp:lastPrinted>
  <dcterms:created xsi:type="dcterms:W3CDTF">1999-12-01T22:01:55Z</dcterms:created>
  <dcterms:modified xsi:type="dcterms:W3CDTF">2023-02-27T06:27:26Z</dcterms:modified>
</cp:coreProperties>
</file>